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avi" ContentType="video/x-msvideo"/>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4"/>
  </p:notesMasterIdLst>
  <p:sldIdLst>
    <p:sldId id="256" r:id="rId2"/>
    <p:sldId id="257" r:id="rId3"/>
    <p:sldId id="258" r:id="rId4"/>
    <p:sldId id="265" r:id="rId5"/>
    <p:sldId id="267" r:id="rId6"/>
    <p:sldId id="268" r:id="rId7"/>
    <p:sldId id="269" r:id="rId8"/>
    <p:sldId id="271" r:id="rId9"/>
    <p:sldId id="260" r:id="rId10"/>
    <p:sldId id="261" r:id="rId11"/>
    <p:sldId id="262" r:id="rId12"/>
    <p:sldId id="263" r:id="rId13"/>
    <p:sldId id="264" r:id="rId14"/>
    <p:sldId id="272" r:id="rId15"/>
    <p:sldId id="273" r:id="rId16"/>
    <p:sldId id="274" r:id="rId17"/>
    <p:sldId id="275" r:id="rId18"/>
    <p:sldId id="276" r:id="rId19"/>
    <p:sldId id="278" r:id="rId20"/>
    <p:sldId id="277" r:id="rId21"/>
    <p:sldId id="270" r:id="rId22"/>
    <p:sldId id="26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75410" autoAdjust="0"/>
  </p:normalViewPr>
  <p:slideViewPr>
    <p:cSldViewPr snapToGrid="0">
      <p:cViewPr varScale="1">
        <p:scale>
          <a:sx n="86" d="100"/>
          <a:sy n="86" d="100"/>
        </p:scale>
        <p:origin x="94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jp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jpeg>
</file>

<file path=ppt/media/image24.png>
</file>

<file path=ppt/media/image25.png>
</file>

<file path=ppt/media/image26.jpg>
</file>

<file path=ppt/media/image27.jpeg>
</file>

<file path=ppt/media/image28.png>
</file>

<file path=ppt/media/image29.png>
</file>

<file path=ppt/media/image3.png>
</file>

<file path=ppt/media/image30.png>
</file>

<file path=ppt/media/image31.JPG>
</file>

<file path=ppt/media/image32.jpeg>
</file>

<file path=ppt/media/image33.jpeg>
</file>

<file path=ppt/media/image34.png>
</file>

<file path=ppt/media/image4.png>
</file>

<file path=ppt/media/image5.png>
</file>

<file path=ppt/media/image6.png>
</file>

<file path=ppt/media/image7.png>
</file>

<file path=ppt/media/image8.png>
</file>

<file path=ppt/media/image9.jpg>
</file>

<file path=ppt/media/media1.avi>
</file>

<file path=ppt/media/media2.avi>
</file>

<file path=ppt/media/media3.avi>
</file>

<file path=ppt/media/media4.avi>
</file>

<file path=ppt/media/media5.avi>
</file>

<file path=ppt/media/media6.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CD1525-A105-4971-975A-2C83791B8196}" type="datetimeFigureOut">
              <a:rPr lang="en-GB" smtClean="0"/>
              <a:t>25/06/2017</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50EEF7-C0E8-410A-B931-97E96720E940}" type="slidenum">
              <a:rPr lang="en-GB" smtClean="0"/>
              <a:t>‹#›</a:t>
            </a:fld>
            <a:endParaRPr lang="en-GB"/>
          </a:p>
        </p:txBody>
      </p:sp>
    </p:spTree>
    <p:extLst>
      <p:ext uri="{BB962C8B-B14F-4D97-AF65-F5344CB8AC3E}">
        <p14:creationId xmlns:p14="http://schemas.microsoft.com/office/powerpoint/2010/main" val="279373370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Going to talk about:</a:t>
            </a:r>
          </a:p>
          <a:p>
            <a:endParaRPr lang="en-GB" dirty="0"/>
          </a:p>
          <a:p>
            <a:r>
              <a:rPr lang="en-GB" dirty="0"/>
              <a:t>My</a:t>
            </a:r>
            <a:r>
              <a:rPr lang="en-GB" baseline="0" dirty="0"/>
              <a:t> name is Mattin, my project was to improve educational tools used in primary school mathematics classrooms</a:t>
            </a:r>
          </a:p>
          <a:p>
            <a:endParaRPr lang="en-GB" baseline="0" dirty="0"/>
          </a:p>
          <a:p>
            <a:r>
              <a:rPr lang="en-GB" baseline="0" dirty="0"/>
              <a:t>Going to explain what is currently wrong and how we aimed to improve upon it, talk about different possible designs, what went well (and not so well) during the process, and will hopefully end with a video demonstration of the product made. Worked in partnership with Pierre who produced a web app and took care of data processing, whereas I took care of the hardware.</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1</a:t>
            </a:fld>
            <a:endParaRPr lang="en-GB"/>
          </a:p>
        </p:txBody>
      </p:sp>
    </p:spTree>
    <p:extLst>
      <p:ext uri="{BB962C8B-B14F-4D97-AF65-F5344CB8AC3E}">
        <p14:creationId xmlns:p14="http://schemas.microsoft.com/office/powerpoint/2010/main" val="28701157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underside of the top half has two small holes where</a:t>
            </a:r>
            <a:r>
              <a:rPr lang="en-GB" baseline="0" dirty="0"/>
              <a:t> the stripped ends of the wire would pass through. You can also see it has a hole and protrusion to glue the pieces together, like the bottom half.</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11</a:t>
            </a:fld>
            <a:endParaRPr lang="en-GB"/>
          </a:p>
        </p:txBody>
      </p:sp>
    </p:spTree>
    <p:extLst>
      <p:ext uri="{BB962C8B-B14F-4D97-AF65-F5344CB8AC3E}">
        <p14:creationId xmlns:p14="http://schemas.microsoft.com/office/powerpoint/2010/main" val="14752258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top half has larger</a:t>
            </a:r>
            <a:r>
              <a:rPr lang="en-GB" baseline="0" dirty="0"/>
              <a:t> holes to fit the contacts which would be connected to the ends of the wire inside the rod.</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12</a:t>
            </a:fld>
            <a:endParaRPr lang="en-GB"/>
          </a:p>
        </p:txBody>
      </p:sp>
    </p:spTree>
    <p:extLst>
      <p:ext uri="{BB962C8B-B14F-4D97-AF65-F5344CB8AC3E}">
        <p14:creationId xmlns:p14="http://schemas.microsoft.com/office/powerpoint/2010/main" val="21676090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 after the rod has been</a:t>
            </a:r>
            <a:r>
              <a:rPr lang="en-GB" baseline="0" dirty="0"/>
              <a:t> inserted the two pieces are glued together.</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13</a:t>
            </a:fld>
            <a:endParaRPr lang="en-GB"/>
          </a:p>
        </p:txBody>
      </p:sp>
    </p:spTree>
    <p:extLst>
      <p:ext uri="{BB962C8B-B14F-4D97-AF65-F5344CB8AC3E}">
        <p14:creationId xmlns:p14="http://schemas.microsoft.com/office/powerpoint/2010/main" val="17299150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Can’t Solder magnets because</a:t>
            </a:r>
            <a:r>
              <a:rPr lang="en-GB" baseline="0" dirty="0"/>
              <a:t> the heat passes the curie point, where it becomes demagnetised, so need a non solder solution.</a:t>
            </a:r>
          </a:p>
          <a:p>
            <a:endParaRPr lang="en-GB" baseline="0" dirty="0"/>
          </a:p>
          <a:p>
            <a:r>
              <a:rPr lang="en-GB" baseline="0" dirty="0"/>
              <a:t>Silver paint – good conductor, bad adhesive. </a:t>
            </a:r>
          </a:p>
          <a:p>
            <a:endParaRPr lang="en-GB" baseline="0" dirty="0"/>
          </a:p>
          <a:p>
            <a:r>
              <a:rPr lang="en-GB" baseline="0" dirty="0"/>
              <a:t>Conductive epoxy – good conductor and adhesive, difficult to apply to small space</a:t>
            </a:r>
          </a:p>
          <a:p>
            <a:endParaRPr lang="en-GB" baseline="0" dirty="0"/>
          </a:p>
          <a:p>
            <a:r>
              <a:rPr lang="en-GB" baseline="0" dirty="0"/>
              <a:t>Use silver paint to fill cavity as a conductor, use normal glue as adhesive.</a:t>
            </a:r>
          </a:p>
          <a:p>
            <a:endParaRPr lang="en-GB" baseline="0" dirty="0"/>
          </a:p>
          <a:p>
            <a:r>
              <a:rPr lang="en-GB" baseline="0" dirty="0"/>
              <a:t>Other ideas: wrap magnet in foil – could wear away easily, </a:t>
            </a:r>
          </a:p>
          <a:p>
            <a:endParaRPr lang="en-GB" baseline="0" dirty="0"/>
          </a:p>
        </p:txBody>
      </p:sp>
      <p:sp>
        <p:nvSpPr>
          <p:cNvPr id="4" name="Slide Number Placeholder 3"/>
          <p:cNvSpPr>
            <a:spLocks noGrp="1"/>
          </p:cNvSpPr>
          <p:nvPr>
            <p:ph type="sldNum" sz="quarter" idx="10"/>
          </p:nvPr>
        </p:nvSpPr>
        <p:spPr/>
        <p:txBody>
          <a:bodyPr/>
          <a:lstStyle/>
          <a:p>
            <a:fld id="{9050EEF7-C0E8-410A-B931-97E96720E940}" type="slidenum">
              <a:rPr lang="en-GB" smtClean="0"/>
              <a:t>14</a:t>
            </a:fld>
            <a:endParaRPr lang="en-GB"/>
          </a:p>
        </p:txBody>
      </p:sp>
    </p:spTree>
    <p:extLst>
      <p:ext uri="{BB962C8B-B14F-4D97-AF65-F5344CB8AC3E}">
        <p14:creationId xmlns:p14="http://schemas.microsoft.com/office/powerpoint/2010/main" val="11640462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Created</a:t>
            </a:r>
            <a:r>
              <a:rPr lang="en-GB" baseline="0" dirty="0"/>
              <a:t> as last resort in order to demonstrate proof of concept. Male headers are soldered together at the ends, and glued into the rod. Female headers on the board they are placed into.</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15</a:t>
            </a:fld>
            <a:endParaRPr lang="en-GB"/>
          </a:p>
        </p:txBody>
      </p:sp>
    </p:spTree>
    <p:extLst>
      <p:ext uri="{BB962C8B-B14F-4D97-AF65-F5344CB8AC3E}">
        <p14:creationId xmlns:p14="http://schemas.microsoft.com/office/powerpoint/2010/main" val="9732936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16</a:t>
            </a:fld>
            <a:endParaRPr lang="en-GB"/>
          </a:p>
        </p:txBody>
      </p:sp>
    </p:spTree>
    <p:extLst>
      <p:ext uri="{BB962C8B-B14F-4D97-AF65-F5344CB8AC3E}">
        <p14:creationId xmlns:p14="http://schemas.microsoft.com/office/powerpoint/2010/main" val="36771775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Originally</a:t>
            </a:r>
            <a:r>
              <a:rPr lang="en-GB" baseline="0" dirty="0"/>
              <a:t> was decided to create the circuit on stripboard for flexibility, but found the circuit to be more complex than first considered. Took two weeks to get halfway, decided to make one row instead as a proof of concept. </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17</a:t>
            </a:fld>
            <a:endParaRPr lang="en-GB"/>
          </a:p>
        </p:txBody>
      </p:sp>
    </p:spTree>
    <p:extLst>
      <p:ext uri="{BB962C8B-B14F-4D97-AF65-F5344CB8AC3E}">
        <p14:creationId xmlns:p14="http://schemas.microsoft.com/office/powerpoint/2010/main" val="19358375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Case</a:t>
            </a:r>
            <a:r>
              <a:rPr lang="en-GB" baseline="0" dirty="0"/>
              <a:t> was not made due to time constraints but was designed.</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18</a:t>
            </a:fld>
            <a:endParaRPr lang="en-GB"/>
          </a:p>
        </p:txBody>
      </p:sp>
    </p:spTree>
    <p:extLst>
      <p:ext uri="{BB962C8B-B14F-4D97-AF65-F5344CB8AC3E}">
        <p14:creationId xmlns:p14="http://schemas.microsoft.com/office/powerpoint/2010/main" val="14651680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20</a:t>
            </a:fld>
            <a:endParaRPr lang="en-GB"/>
          </a:p>
        </p:txBody>
      </p:sp>
    </p:spTree>
    <p:extLst>
      <p:ext uri="{BB962C8B-B14F-4D97-AF65-F5344CB8AC3E}">
        <p14:creationId xmlns:p14="http://schemas.microsoft.com/office/powerpoint/2010/main" val="11238563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21</a:t>
            </a:fld>
            <a:endParaRPr lang="en-GB"/>
          </a:p>
        </p:txBody>
      </p:sp>
    </p:spTree>
    <p:extLst>
      <p:ext uri="{BB962C8B-B14F-4D97-AF65-F5344CB8AC3E}">
        <p14:creationId xmlns:p14="http://schemas.microsoft.com/office/powerpoint/2010/main" val="17287679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tools we are focussing on are Cuisenaire </a:t>
            </a:r>
            <a:r>
              <a:rPr lang="en-GB" dirty="0" err="1"/>
              <a:t>rods.</a:t>
            </a:r>
            <a:r>
              <a:rPr lang="en-GB" baseline="0" dirty="0" err="1"/>
              <a:t>Tools</a:t>
            </a:r>
            <a:r>
              <a:rPr lang="en-GB" baseline="0" dirty="0"/>
              <a:t> used to help children learn number bonds. These are sets of sums that all add to a particular number, like 10.  Like the examples shown here.</a:t>
            </a:r>
          </a:p>
          <a:p>
            <a:endParaRPr lang="en-GB" baseline="0" dirty="0"/>
          </a:p>
          <a:p>
            <a:endParaRPr lang="en-GB" baseline="0" dirty="0"/>
          </a:p>
          <a:p>
            <a:r>
              <a:rPr lang="en-GB" baseline="0" dirty="0"/>
              <a:t>Are not associated with numerals so can extend to other units </a:t>
            </a:r>
            <a:r>
              <a:rPr lang="en-GB" baseline="0" dirty="0" err="1"/>
              <a:t>eg</a:t>
            </a:r>
            <a:r>
              <a:rPr lang="en-GB" baseline="0" dirty="0"/>
              <a:t>. Decimals. Concepts before notation.</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2</a:t>
            </a:fld>
            <a:endParaRPr lang="en-GB"/>
          </a:p>
        </p:txBody>
      </p:sp>
    </p:spTree>
    <p:extLst>
      <p:ext uri="{BB962C8B-B14F-4D97-AF65-F5344CB8AC3E}">
        <p14:creationId xmlns:p14="http://schemas.microsoft.com/office/powerpoint/2010/main" val="1505057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Problems</a:t>
            </a:r>
            <a:r>
              <a:rPr lang="en-GB" baseline="0" dirty="0"/>
              <a:t> with the rods that the project tries to solve:</a:t>
            </a:r>
          </a:p>
          <a:p>
            <a:endParaRPr lang="en-GB" baseline="0" dirty="0"/>
          </a:p>
          <a:p>
            <a:r>
              <a:rPr lang="en-GB" baseline="0" dirty="0"/>
              <a:t>- Difficult to keep track of the entire class, knowing who is struggling/excelling. The product should record work and discern this information</a:t>
            </a:r>
          </a:p>
          <a:p>
            <a:endParaRPr lang="en-GB" baseline="0" dirty="0"/>
          </a:p>
          <a:p>
            <a:pPr marL="171450" indent="-171450">
              <a:buFontTx/>
              <a:buChar char="-"/>
            </a:pPr>
            <a:r>
              <a:rPr lang="en-GB" baseline="0" dirty="0"/>
              <a:t>Teachers have to record proof of their students’ work – since the rods do not involve any writing, there is no proof, so at the end of the lesson,  the children have to write what they did. This wasted time could be spent learning.</a:t>
            </a:r>
          </a:p>
          <a:p>
            <a:pPr marL="171450" indent="-171450">
              <a:buFontTx/>
              <a:buChar char="-"/>
            </a:pPr>
            <a:endParaRPr lang="en-GB" baseline="0" dirty="0"/>
          </a:p>
          <a:p>
            <a:pPr marL="0" indent="0">
              <a:buFontTx/>
              <a:buNone/>
            </a:pPr>
            <a:endParaRPr lang="en-GB" baseline="0" dirty="0"/>
          </a:p>
        </p:txBody>
      </p:sp>
      <p:sp>
        <p:nvSpPr>
          <p:cNvPr id="4" name="Slide Number Placeholder 3"/>
          <p:cNvSpPr>
            <a:spLocks noGrp="1"/>
          </p:cNvSpPr>
          <p:nvPr>
            <p:ph type="sldNum" sz="quarter" idx="10"/>
          </p:nvPr>
        </p:nvSpPr>
        <p:spPr/>
        <p:txBody>
          <a:bodyPr/>
          <a:lstStyle/>
          <a:p>
            <a:fld id="{9050EEF7-C0E8-410A-B931-97E96720E940}" type="slidenum">
              <a:rPr lang="en-GB" smtClean="0"/>
              <a:t>3</a:t>
            </a:fld>
            <a:endParaRPr lang="en-GB"/>
          </a:p>
        </p:txBody>
      </p:sp>
    </p:spTree>
    <p:extLst>
      <p:ext uri="{BB962C8B-B14F-4D97-AF65-F5344CB8AC3E}">
        <p14:creationId xmlns:p14="http://schemas.microsoft.com/office/powerpoint/2010/main" val="8220774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 similar existing products</a:t>
            </a:r>
            <a:r>
              <a:rPr lang="en-GB" baseline="0" dirty="0"/>
              <a:t> – no precedent means higher chance of failure when trying new ideas</a:t>
            </a:r>
            <a:endParaRPr lang="en-GB" dirty="0"/>
          </a:p>
          <a:p>
            <a:endParaRPr lang="en-GB" dirty="0"/>
          </a:p>
          <a:p>
            <a:r>
              <a:rPr lang="en-GB" dirty="0"/>
              <a:t>Most existing products were</a:t>
            </a:r>
            <a:r>
              <a:rPr lang="en-GB" baseline="0" dirty="0"/>
              <a:t> software tools  - research shows manipulatives help connect exercises to real world problems</a:t>
            </a:r>
          </a:p>
          <a:p>
            <a:endParaRPr lang="en-GB" dirty="0"/>
          </a:p>
          <a:p>
            <a:r>
              <a:rPr lang="en-GB" dirty="0"/>
              <a:t>One relatively</a:t>
            </a:r>
            <a:r>
              <a:rPr lang="en-GB" baseline="0" dirty="0"/>
              <a:t> similar product: </a:t>
            </a:r>
            <a:r>
              <a:rPr lang="en-GB" baseline="0" dirty="0" err="1"/>
              <a:t>osmo</a:t>
            </a:r>
            <a:r>
              <a:rPr lang="en-GB" baseline="0" dirty="0"/>
              <a:t>. Uses physical objects read by camera into app, but in our product we want the focus to be the rods not a screen. </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4</a:t>
            </a:fld>
            <a:endParaRPr lang="en-GB"/>
          </a:p>
        </p:txBody>
      </p:sp>
    </p:spTree>
    <p:extLst>
      <p:ext uri="{BB962C8B-B14F-4D97-AF65-F5344CB8AC3E}">
        <p14:creationId xmlns:p14="http://schemas.microsoft.com/office/powerpoint/2010/main" val="35244229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Important criteria were…</a:t>
            </a:r>
          </a:p>
          <a:p>
            <a:endParaRPr lang="en-GB" dirty="0"/>
          </a:p>
          <a:p>
            <a:r>
              <a:rPr lang="en-GB" dirty="0"/>
              <a:t>Weighted</a:t>
            </a:r>
            <a:r>
              <a:rPr lang="en-GB" baseline="0" dirty="0"/>
              <a:t> rods, weight sensors on board</a:t>
            </a:r>
          </a:p>
          <a:p>
            <a:endParaRPr lang="en-GB" baseline="0" dirty="0"/>
          </a:p>
          <a:p>
            <a:r>
              <a:rPr lang="en-GB" baseline="0" dirty="0"/>
              <a:t>Magnets in rods, hall-effect sensors in board</a:t>
            </a:r>
          </a:p>
          <a:p>
            <a:endParaRPr lang="en-GB" baseline="0" dirty="0"/>
          </a:p>
          <a:p>
            <a:r>
              <a:rPr lang="en-GB" dirty="0"/>
              <a:t>Passive RFID chip in rods, </a:t>
            </a:r>
            <a:r>
              <a:rPr lang="en-GB" dirty="0" err="1"/>
              <a:t>rfid</a:t>
            </a:r>
            <a:r>
              <a:rPr lang="en-GB" dirty="0"/>
              <a:t> readers</a:t>
            </a:r>
            <a:r>
              <a:rPr lang="en-GB" baseline="0" dirty="0"/>
              <a:t> </a:t>
            </a:r>
            <a:r>
              <a:rPr lang="en-GB" dirty="0"/>
              <a:t>in board</a:t>
            </a:r>
          </a:p>
          <a:p>
            <a:endParaRPr lang="en-GB" dirty="0"/>
          </a:p>
          <a:p>
            <a:r>
              <a:rPr lang="en-GB" dirty="0"/>
              <a:t>Different coloured rods, RGB</a:t>
            </a:r>
            <a:r>
              <a:rPr lang="en-GB" baseline="0" dirty="0"/>
              <a:t> sensors in board</a:t>
            </a:r>
          </a:p>
          <a:p>
            <a:endParaRPr lang="en-GB" baseline="0" dirty="0"/>
          </a:p>
          <a:p>
            <a:r>
              <a:rPr lang="en-GB" baseline="0" dirty="0"/>
              <a:t>Conductive material in rod, to short out chains of resistors in board</a:t>
            </a:r>
            <a:endParaRPr lang="en-GB" dirty="0"/>
          </a:p>
          <a:p>
            <a:endParaRPr lang="en-GB" dirty="0"/>
          </a:p>
          <a:p>
            <a:r>
              <a:rPr lang="en-GB" dirty="0"/>
              <a:t>Resistors were the best.</a:t>
            </a:r>
          </a:p>
        </p:txBody>
      </p:sp>
      <p:sp>
        <p:nvSpPr>
          <p:cNvPr id="4" name="Slide Number Placeholder 3"/>
          <p:cNvSpPr>
            <a:spLocks noGrp="1"/>
          </p:cNvSpPr>
          <p:nvPr>
            <p:ph type="sldNum" sz="quarter" idx="10"/>
          </p:nvPr>
        </p:nvSpPr>
        <p:spPr/>
        <p:txBody>
          <a:bodyPr/>
          <a:lstStyle/>
          <a:p>
            <a:fld id="{9050EEF7-C0E8-410A-B931-97E96720E940}" type="slidenum">
              <a:rPr lang="en-GB" smtClean="0"/>
              <a:t>6</a:t>
            </a:fld>
            <a:endParaRPr lang="en-GB"/>
          </a:p>
        </p:txBody>
      </p:sp>
    </p:spTree>
    <p:extLst>
      <p:ext uri="{BB962C8B-B14F-4D97-AF65-F5344CB8AC3E}">
        <p14:creationId xmlns:p14="http://schemas.microsoft.com/office/powerpoint/2010/main" val="30958263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Software works by sweeping through the chain reading the</a:t>
            </a:r>
            <a:r>
              <a:rPr lang="en-GB" baseline="0" dirty="0"/>
              <a:t> voltage at every node, and noting where there are consecutive nodes with the same voltage. The number of consecutive equal voltages is proportional to the size of the rod.</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7</a:t>
            </a:fld>
            <a:endParaRPr lang="en-GB"/>
          </a:p>
        </p:txBody>
      </p:sp>
    </p:spTree>
    <p:extLst>
      <p:ext uri="{BB962C8B-B14F-4D97-AF65-F5344CB8AC3E}">
        <p14:creationId xmlns:p14="http://schemas.microsoft.com/office/powerpoint/2010/main" val="13115464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First idea was to print the rod with conductive material inside.</a:t>
            </a:r>
            <a:r>
              <a:rPr lang="en-GB" baseline="0" dirty="0"/>
              <a:t> Black contact points on the ends show where the conductive material would be exposed</a:t>
            </a:r>
          </a:p>
          <a:p>
            <a:endParaRPr lang="en-GB" baseline="0" dirty="0"/>
          </a:p>
          <a:p>
            <a:r>
              <a:rPr lang="en-GB" baseline="0" dirty="0"/>
              <a:t>However, the resistance was 1Kohm, so for it to act as a short circuit, the resistors in the board would need to be &gt;1MegaOhm, which reduced the current too low for the multiplexers to take a reading.</a:t>
            </a:r>
          </a:p>
          <a:p>
            <a:endParaRPr lang="en-GB" baseline="0" dirty="0"/>
          </a:p>
          <a:p>
            <a:r>
              <a:rPr lang="en-GB" baseline="0" dirty="0"/>
              <a:t>Switched to method of passing a wire inside the rod since that won’t have the resistance problem.</a:t>
            </a:r>
          </a:p>
          <a:p>
            <a:endParaRPr lang="en-GB" baseline="0" dirty="0"/>
          </a:p>
          <a:p>
            <a:r>
              <a:rPr lang="en-GB" baseline="0" dirty="0"/>
              <a:t>Less elegant but functional.</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8</a:t>
            </a:fld>
            <a:endParaRPr lang="en-GB"/>
          </a:p>
        </p:txBody>
      </p:sp>
    </p:spTree>
    <p:extLst>
      <p:ext uri="{BB962C8B-B14F-4D97-AF65-F5344CB8AC3E}">
        <p14:creationId xmlns:p14="http://schemas.microsoft.com/office/powerpoint/2010/main" val="3223581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rod is made of two</a:t>
            </a:r>
            <a:r>
              <a:rPr lang="en-GB" baseline="0" dirty="0"/>
              <a:t> separate parts that are glued together</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9</a:t>
            </a:fld>
            <a:endParaRPr lang="en-GB"/>
          </a:p>
        </p:txBody>
      </p:sp>
    </p:spTree>
    <p:extLst>
      <p:ext uri="{BB962C8B-B14F-4D97-AF65-F5344CB8AC3E}">
        <p14:creationId xmlns:p14="http://schemas.microsoft.com/office/powerpoint/2010/main" val="13268992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a:t>
            </a:r>
            <a:r>
              <a:rPr lang="en-GB" baseline="0" dirty="0"/>
              <a:t> bottom half is where the body of a wire would sit. The hole and protrusion in the corners is used to glue this half to the other half</a:t>
            </a:r>
            <a:endParaRPr lang="en-GB" dirty="0"/>
          </a:p>
        </p:txBody>
      </p:sp>
      <p:sp>
        <p:nvSpPr>
          <p:cNvPr id="4" name="Slide Number Placeholder 3"/>
          <p:cNvSpPr>
            <a:spLocks noGrp="1"/>
          </p:cNvSpPr>
          <p:nvPr>
            <p:ph type="sldNum" sz="quarter" idx="10"/>
          </p:nvPr>
        </p:nvSpPr>
        <p:spPr/>
        <p:txBody>
          <a:bodyPr/>
          <a:lstStyle/>
          <a:p>
            <a:fld id="{9050EEF7-C0E8-410A-B931-97E96720E940}" type="slidenum">
              <a:rPr lang="en-GB" smtClean="0"/>
              <a:t>10</a:t>
            </a:fld>
            <a:endParaRPr lang="en-GB"/>
          </a:p>
        </p:txBody>
      </p:sp>
    </p:spTree>
    <p:extLst>
      <p:ext uri="{BB962C8B-B14F-4D97-AF65-F5344CB8AC3E}">
        <p14:creationId xmlns:p14="http://schemas.microsoft.com/office/powerpoint/2010/main" val="16418387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6AD6EE87-EBD5-4F12-A48A-63ACA297AC8F}" type="datetimeFigureOut">
              <a:rPr lang="en-US" dirty="0"/>
              <a:t>6/25/2017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dirty="0"/>
              <a:t>6/25/2017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A4AFB99-0EAB-4182-AFF8-E214C82A68F6}" type="datetimeFigureOut">
              <a:rPr lang="en-US" dirty="0"/>
              <a:t>6/25/2017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dirty="0"/>
              <a:t>6/25/2017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A61015F-7CC6-4D0A-9D87-873EA4C304CC}" type="datetimeFigureOut">
              <a:rPr lang="en-US" dirty="0"/>
              <a:t>6/25/2017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dirty="0"/>
              <a:t>6/25/2017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dirty="0"/>
              <a:t>6/25/2017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dirty="0"/>
              <a:t>6/25/2017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dirty="0"/>
              <a:t>6/25/2017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05C68B11-C5A8-448C-8CE9-B1A273C79CFC}" type="datetimeFigureOut">
              <a:rPr lang="en-US" dirty="0"/>
              <a:t>6/25/2017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7616CA0-919D-4A49-9C8A-62FDFB3A5183}" type="datetimeFigureOut">
              <a:rPr lang="en-US" dirty="0"/>
              <a:t>6/25/2017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867E5644-1E61-4311-A31E-84CB9C7AA8A9}" type="slidenum">
              <a:rPr lang="en-US" dirty="0"/>
              <a:t>‹#›</a:t>
            </a:fld>
            <a:endParaRPr lang="en-US" dirty="0"/>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90298CD5-6C1E-4009-B41F-6DF62E31D3BE}" type="datetimeFigureOut">
              <a:rPr lang="en-US" dirty="0"/>
              <a:pPr/>
              <a:t>6/25/2017</a:t>
            </a:fld>
            <a:endParaRPr lang="en-US" dirty="0"/>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US" dirty="0"/>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4FAB73BC-B049-4115-A692-8D63A059BFB8}" type="slidenum">
              <a:rPr lang="en-US" dirty="0"/>
              <a:pPr/>
              <a:t>‹#›</a:t>
            </a:fld>
            <a:endParaRPr lang="en-US" dirty="0"/>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avi"/><Relationship Id="rId1" Type="http://schemas.microsoft.com/office/2007/relationships/media" Target="../media/media2.avi"/><Relationship Id="rId5" Type="http://schemas.openxmlformats.org/officeDocument/2006/relationships/image" Target="../media/image17.pn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avi"/><Relationship Id="rId1" Type="http://schemas.microsoft.com/office/2007/relationships/media" Target="../media/media3.avi"/><Relationship Id="rId5" Type="http://schemas.openxmlformats.org/officeDocument/2006/relationships/image" Target="../media/image18.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4.avi"/><Relationship Id="rId1" Type="http://schemas.microsoft.com/office/2007/relationships/media" Target="../media/media4.avi"/><Relationship Id="rId5" Type="http://schemas.openxmlformats.org/officeDocument/2006/relationships/image" Target="../media/image19.png"/><Relationship Id="rId4"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5.avi"/><Relationship Id="rId1" Type="http://schemas.microsoft.com/office/2007/relationships/media" Target="../media/media5.avi"/><Relationship Id="rId5" Type="http://schemas.openxmlformats.org/officeDocument/2006/relationships/image" Target="../media/image20.png"/><Relationship Id="rId4"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8" Type="http://schemas.openxmlformats.org/officeDocument/2006/relationships/image" Target="../media/image30.png"/><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15.xml"/><Relationship Id="rId1" Type="http://schemas.openxmlformats.org/officeDocument/2006/relationships/slideLayout" Target="../slideLayouts/slideLayout6.xml"/><Relationship Id="rId6" Type="http://schemas.openxmlformats.org/officeDocument/2006/relationships/image" Target="../media/image28.png"/><Relationship Id="rId5" Type="http://schemas.openxmlformats.org/officeDocument/2006/relationships/image" Target="../media/image27.jpeg"/><Relationship Id="rId4" Type="http://schemas.openxmlformats.org/officeDocument/2006/relationships/image" Target="../media/image26.jpg"/></Relationships>
</file>

<file path=ppt/slides/_rels/slide17.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32.jpeg"/></Relationships>
</file>

<file path=ppt/slides/_rels/slide18.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9.xml"/><Relationship Id="rId5" Type="http://schemas.openxmlformats.org/officeDocument/2006/relationships/image" Target="../media/image4.png"/><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34.png"/><Relationship Id="rId4"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9.jp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avi"/><Relationship Id="rId1" Type="http://schemas.microsoft.com/office/2007/relationships/media" Target="../media/media1.avi"/><Relationship Id="rId5" Type="http://schemas.openxmlformats.org/officeDocument/2006/relationships/image" Target="../media/image16.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Smart Rods (Hardware)</a:t>
            </a:r>
          </a:p>
        </p:txBody>
      </p:sp>
      <p:sp>
        <p:nvSpPr>
          <p:cNvPr id="3" name="Subtitle 2"/>
          <p:cNvSpPr>
            <a:spLocks noGrp="1"/>
          </p:cNvSpPr>
          <p:nvPr>
            <p:ph type="subTitle" idx="1"/>
          </p:nvPr>
        </p:nvSpPr>
        <p:spPr/>
        <p:txBody>
          <a:bodyPr/>
          <a:lstStyle/>
          <a:p>
            <a:r>
              <a:rPr lang="en-GB" dirty="0"/>
              <a:t>Mattin Mir-</a:t>
            </a:r>
            <a:r>
              <a:rPr lang="en-GB" dirty="0" err="1"/>
              <a:t>Tahmasebi</a:t>
            </a:r>
            <a:endParaRPr lang="en-GB" dirty="0"/>
          </a:p>
          <a:p>
            <a:endParaRPr lang="en-GB" dirty="0"/>
          </a:p>
          <a:p>
            <a:r>
              <a:rPr lang="en-GB" dirty="0"/>
              <a:t>Supervisor: </a:t>
            </a:r>
            <a:r>
              <a:rPr lang="en-GB" dirty="0" err="1"/>
              <a:t>Prof.</a:t>
            </a:r>
            <a:r>
              <a:rPr lang="en-GB" dirty="0"/>
              <a:t> </a:t>
            </a:r>
            <a:r>
              <a:rPr lang="en-GB" dirty="0" err="1"/>
              <a:t>Constantinides</a:t>
            </a:r>
            <a:endParaRPr lang="en-GB" dirty="0"/>
          </a:p>
        </p:txBody>
      </p:sp>
    </p:spTree>
    <p:extLst>
      <p:ext uri="{BB962C8B-B14F-4D97-AF65-F5344CB8AC3E}">
        <p14:creationId xmlns:p14="http://schemas.microsoft.com/office/powerpoint/2010/main" val="38068861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_bottom_part">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11175" y="0"/>
            <a:ext cx="11169650" cy="6858000"/>
          </a:xfrm>
          <a:prstGeom prst="rect">
            <a:avLst/>
          </a:prstGeom>
        </p:spPr>
      </p:pic>
    </p:spTree>
    <p:extLst>
      <p:ext uri="{BB962C8B-B14F-4D97-AF65-F5344CB8AC3E}">
        <p14:creationId xmlns:p14="http://schemas.microsoft.com/office/powerpoint/2010/main" val="38515818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3_bottom_of_to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11175" y="0"/>
            <a:ext cx="11169650" cy="6858000"/>
          </a:xfrm>
          <a:prstGeom prst="rect">
            <a:avLst/>
          </a:prstGeom>
        </p:spPr>
      </p:pic>
    </p:spTree>
    <p:extLst>
      <p:ext uri="{BB962C8B-B14F-4D97-AF65-F5344CB8AC3E}">
        <p14:creationId xmlns:p14="http://schemas.microsoft.com/office/powerpoint/2010/main" val="1703054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4_top_of_top">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11175" y="0"/>
            <a:ext cx="11169650" cy="6858000"/>
          </a:xfrm>
          <a:prstGeom prst="rect">
            <a:avLst/>
          </a:prstGeom>
        </p:spPr>
      </p:pic>
    </p:spTree>
    <p:extLst>
      <p:ext uri="{BB962C8B-B14F-4D97-AF65-F5344CB8AC3E}">
        <p14:creationId xmlns:p14="http://schemas.microsoft.com/office/powerpoint/2010/main" val="3008978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5_return_homr">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11175" y="0"/>
            <a:ext cx="11169650" cy="6858000"/>
          </a:xfrm>
          <a:prstGeom prst="rect">
            <a:avLst/>
          </a:prstGeom>
        </p:spPr>
      </p:pic>
    </p:spTree>
    <p:extLst>
      <p:ext uri="{BB962C8B-B14F-4D97-AF65-F5344CB8AC3E}">
        <p14:creationId xmlns:p14="http://schemas.microsoft.com/office/powerpoint/2010/main" val="6288398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Magnetic Electrical Contact</a:t>
            </a:r>
          </a:p>
        </p:txBody>
      </p:sp>
      <p:sp>
        <p:nvSpPr>
          <p:cNvPr id="9" name="Text Placeholder 8"/>
          <p:cNvSpPr>
            <a:spLocks noGrp="1"/>
          </p:cNvSpPr>
          <p:nvPr>
            <p:ph type="body" sz="half" idx="2"/>
          </p:nvPr>
        </p:nvSpPr>
        <p:spPr>
          <a:xfrm>
            <a:off x="1024127" y="2257506"/>
            <a:ext cx="4997531" cy="3762294"/>
          </a:xfrm>
        </p:spPr>
        <p:txBody>
          <a:bodyPr>
            <a:normAutofit/>
          </a:bodyPr>
          <a:lstStyle/>
          <a:p>
            <a:endParaRPr lang="en-GB" sz="2000" dirty="0"/>
          </a:p>
          <a:p>
            <a:r>
              <a:rPr lang="en-GB" sz="2000" dirty="0"/>
              <a:t>Extreme heat demagnetises magnets. Alternatives:</a:t>
            </a:r>
          </a:p>
          <a:p>
            <a:endParaRPr lang="en-GB" sz="2000" dirty="0"/>
          </a:p>
          <a:p>
            <a:r>
              <a:rPr lang="en-GB" sz="2000" b="1" dirty="0"/>
              <a:t>Silver Paint </a:t>
            </a:r>
            <a:r>
              <a:rPr lang="en-GB" sz="2000" dirty="0"/>
              <a:t>–</a:t>
            </a:r>
            <a:r>
              <a:rPr lang="en-GB" sz="2000" dirty="0"/>
              <a:t> Conductive, but not adhesive</a:t>
            </a:r>
          </a:p>
          <a:p>
            <a:endParaRPr lang="en-GB" sz="2000" dirty="0"/>
          </a:p>
          <a:p>
            <a:endParaRPr lang="en-GB" sz="2000" dirty="0"/>
          </a:p>
          <a:p>
            <a:r>
              <a:rPr lang="en-GB" sz="2000" b="1" dirty="0"/>
              <a:t>Conductive Epoxy </a:t>
            </a:r>
            <a:r>
              <a:rPr lang="en-GB" sz="2000" dirty="0"/>
              <a:t>– Difficult to apply</a:t>
            </a:r>
          </a:p>
          <a:p>
            <a:endParaRPr lang="en-GB" sz="2000" dirty="0"/>
          </a:p>
        </p:txBody>
      </p:sp>
      <p:pic>
        <p:nvPicPr>
          <p:cNvPr id="5" name="Picture 4"/>
          <p:cNvPicPr>
            <a:picLocks noChangeAspect="1"/>
          </p:cNvPicPr>
          <p:nvPr/>
        </p:nvPicPr>
        <p:blipFill>
          <a:blip r:embed="rId3"/>
          <a:stretch>
            <a:fillRect/>
          </a:stretch>
        </p:blipFill>
        <p:spPr>
          <a:xfrm>
            <a:off x="6991815" y="1388534"/>
            <a:ext cx="4519959" cy="2367172"/>
          </a:xfrm>
          <a:prstGeom prst="rect">
            <a:avLst/>
          </a:prstGeom>
        </p:spPr>
      </p:pic>
      <p:pic>
        <p:nvPicPr>
          <p:cNvPr id="7" name="Picture 6"/>
          <p:cNvPicPr>
            <a:picLocks noChangeAspect="1"/>
          </p:cNvPicPr>
          <p:nvPr/>
        </p:nvPicPr>
        <p:blipFill>
          <a:blip r:embed="rId4"/>
          <a:stretch>
            <a:fillRect/>
          </a:stretch>
        </p:blipFill>
        <p:spPr>
          <a:xfrm>
            <a:off x="6991815" y="3755706"/>
            <a:ext cx="4519960" cy="2367174"/>
          </a:xfrm>
          <a:prstGeom prst="rect">
            <a:avLst/>
          </a:prstGeom>
        </p:spPr>
      </p:pic>
    </p:spTree>
    <p:extLst>
      <p:ext uri="{BB962C8B-B14F-4D97-AF65-F5344CB8AC3E}">
        <p14:creationId xmlns:p14="http://schemas.microsoft.com/office/powerpoint/2010/main" val="6551215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GB" dirty="0"/>
              <a:t>Header Pin rods</a:t>
            </a:r>
          </a:p>
        </p:txBody>
      </p:sp>
      <p:pic>
        <p:nvPicPr>
          <p:cNvPr id="1026" name="Picture 2" descr="https://scontent.flhr2-2.fna.fbcdn.net/v/t34.0-12/19458422_10213934953867129_1776725586_n.jpg?oh=653d475059cd4747d9214e15f5b35089&amp;oe=5952001F"/>
          <p:cNvPicPr>
            <a:picLocks noGrp="1" noChangeAspect="1" noChangeArrowheads="1"/>
          </p:cNvPicPr>
          <p:nvPr>
            <p:ph idx="1"/>
          </p:nvPr>
        </p:nvPicPr>
        <p:blipFill rotWithShape="1">
          <a:blip r:embed="rId3">
            <a:extLst>
              <a:ext uri="{28A0092B-C50C-407E-A947-70E740481C1C}">
                <a14:useLocalDpi xmlns:a14="http://schemas.microsoft.com/office/drawing/2010/main" val="0"/>
              </a:ext>
            </a:extLst>
          </a:blip>
          <a:srcRect t="10809" b="18861"/>
          <a:stretch/>
        </p:blipFill>
        <p:spPr bwMode="auto">
          <a:xfrm>
            <a:off x="6609953" y="1382751"/>
            <a:ext cx="3888581" cy="3646449"/>
          </a:xfrm>
          <a:prstGeom prst="rect">
            <a:avLst/>
          </a:prstGeom>
          <a:noFill/>
          <a:extLst>
            <a:ext uri="{909E8E84-426E-40DD-AFC4-6F175D3DCCD1}">
              <a14:hiddenFill xmlns:a14="http://schemas.microsoft.com/office/drawing/2010/main">
                <a:solidFill>
                  <a:srgbClr val="FFFFFF"/>
                </a:solidFill>
              </a14:hiddenFill>
            </a:ext>
          </a:extLst>
        </p:spPr>
      </p:pic>
      <p:pic>
        <p:nvPicPr>
          <p:cNvPr id="14" name="Content Placeholder 13"/>
          <p:cNvPicPr>
            <a:picLocks noGrp="1" noChangeAspect="1"/>
          </p:cNvPicPr>
          <p:nvPr>
            <p:ph sz="half" idx="4294967295"/>
          </p:nvPr>
        </p:nvPicPr>
        <p:blipFill>
          <a:blip r:embed="rId4"/>
          <a:stretch>
            <a:fillRect/>
          </a:stretch>
        </p:blipFill>
        <p:spPr>
          <a:xfrm>
            <a:off x="0" y="2208869"/>
            <a:ext cx="5987161" cy="3136513"/>
          </a:xfrm>
        </p:spPr>
      </p:pic>
      <p:sp>
        <p:nvSpPr>
          <p:cNvPr id="17" name="TextBox 16"/>
          <p:cNvSpPr txBox="1"/>
          <p:nvPr/>
        </p:nvSpPr>
        <p:spPr>
          <a:xfrm>
            <a:off x="1170878" y="5475249"/>
            <a:ext cx="4003288" cy="369332"/>
          </a:xfrm>
          <a:prstGeom prst="rect">
            <a:avLst/>
          </a:prstGeom>
          <a:noFill/>
        </p:spPr>
        <p:txBody>
          <a:bodyPr wrap="square" rtlCol="0">
            <a:spAutoFit/>
          </a:bodyPr>
          <a:lstStyle/>
          <a:p>
            <a:pPr algn="ctr"/>
            <a:r>
              <a:rPr lang="en-GB" dirty="0"/>
              <a:t>Rod with space for header pins</a:t>
            </a:r>
          </a:p>
        </p:txBody>
      </p:sp>
      <p:sp>
        <p:nvSpPr>
          <p:cNvPr id="19" name="TextBox 18"/>
          <p:cNvSpPr txBox="1"/>
          <p:nvPr/>
        </p:nvSpPr>
        <p:spPr>
          <a:xfrm>
            <a:off x="6552599" y="5475249"/>
            <a:ext cx="4003288" cy="369332"/>
          </a:xfrm>
          <a:prstGeom prst="rect">
            <a:avLst/>
          </a:prstGeom>
          <a:noFill/>
        </p:spPr>
        <p:txBody>
          <a:bodyPr wrap="square" rtlCol="0">
            <a:spAutoFit/>
          </a:bodyPr>
          <a:lstStyle/>
          <a:p>
            <a:pPr algn="ctr"/>
            <a:r>
              <a:rPr lang="en-GB" dirty="0"/>
              <a:t>Produced all sizes of rod</a:t>
            </a:r>
          </a:p>
        </p:txBody>
      </p:sp>
    </p:spTree>
    <p:extLst>
      <p:ext uri="{BB962C8B-B14F-4D97-AF65-F5344CB8AC3E}">
        <p14:creationId xmlns:p14="http://schemas.microsoft.com/office/powerpoint/2010/main" val="3372789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Communication</a:t>
            </a:r>
          </a:p>
        </p:txBody>
      </p:sp>
      <p:sp>
        <p:nvSpPr>
          <p:cNvPr id="6" name="AutoShape 2" descr="Image result for arduino mega"/>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2052" name="Picture 4" descr="Image result for arduino meg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7028" y="3801941"/>
            <a:ext cx="2364059" cy="119218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a:picLocks noChangeAspect="1"/>
          </p:cNvPicPr>
          <p:nvPr/>
        </p:nvPicPr>
        <p:blipFill>
          <a:blip r:embed="rId4"/>
          <a:stretch>
            <a:fillRect/>
          </a:stretch>
        </p:blipFill>
        <p:spPr>
          <a:xfrm>
            <a:off x="4061385" y="3695011"/>
            <a:ext cx="1299117" cy="1299117"/>
          </a:xfrm>
          <a:prstGeom prst="rect">
            <a:avLst/>
          </a:prstGeom>
        </p:spPr>
      </p:pic>
      <p:pic>
        <p:nvPicPr>
          <p:cNvPr id="2054" name="Picture 6" descr="Image result for raspberry pi"/>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42060" y="3619258"/>
            <a:ext cx="2709321" cy="1858115"/>
          </a:xfrm>
          <a:prstGeom prst="rect">
            <a:avLst/>
          </a:prstGeom>
          <a:noFill/>
          <a:extLst>
            <a:ext uri="{909E8E84-426E-40DD-AFC4-6F175D3DCCD1}">
              <a14:hiddenFill xmlns:a14="http://schemas.microsoft.com/office/drawing/2010/main">
                <a:solidFill>
                  <a:srgbClr val="FFFFFF"/>
                </a:solidFill>
              </a14:hiddenFill>
            </a:ext>
          </a:extLst>
        </p:spPr>
      </p:pic>
      <p:sp>
        <p:nvSpPr>
          <p:cNvPr id="9" name="Cloud 8"/>
          <p:cNvSpPr/>
          <p:nvPr/>
        </p:nvSpPr>
        <p:spPr>
          <a:xfrm>
            <a:off x="7817006" y="1016167"/>
            <a:ext cx="3668751" cy="1642352"/>
          </a:xfrm>
          <a:prstGeom prst="cloud">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062" name="Picture 14" descr="Image result for bluetooth signal symbol"/>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129560" y="4165221"/>
            <a:ext cx="828907" cy="828907"/>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4" descr="Image result for bluetooth signal symbol"/>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flipH="1">
            <a:off x="6110868" y="4165221"/>
            <a:ext cx="747132" cy="828907"/>
          </a:xfrm>
          <a:prstGeom prst="rect">
            <a:avLst/>
          </a:prstGeom>
          <a:noFill/>
          <a:extLst>
            <a:ext uri="{909E8E84-426E-40DD-AFC4-6F175D3DCCD1}">
              <a14:hiddenFill xmlns:a14="http://schemas.microsoft.com/office/drawing/2010/main">
                <a:solidFill>
                  <a:srgbClr val="FFFFFF"/>
                </a:solidFill>
              </a14:hiddenFill>
            </a:ext>
          </a:extLst>
        </p:spPr>
      </p:pic>
      <p:pic>
        <p:nvPicPr>
          <p:cNvPr id="2068" name="Picture 20" descr="communication, connection, internet, network, signal, wifi, wireless ico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rot="966348">
            <a:off x="8817813" y="2650060"/>
            <a:ext cx="1127605" cy="1127605"/>
          </a:xfrm>
          <a:prstGeom prst="rect">
            <a:avLst/>
          </a:prstGeom>
          <a:noFill/>
          <a:extLst>
            <a:ext uri="{909E8E84-426E-40DD-AFC4-6F175D3DCCD1}">
              <a14:hiddenFill xmlns:a14="http://schemas.microsoft.com/office/drawing/2010/main">
                <a:solidFill>
                  <a:srgbClr val="FFFFFF"/>
                </a:solidFill>
              </a14:hiddenFill>
            </a:ext>
          </a:extLst>
        </p:spPr>
      </p:pic>
      <p:sp>
        <p:nvSpPr>
          <p:cNvPr id="15" name="TextBox 14"/>
          <p:cNvSpPr txBox="1"/>
          <p:nvPr/>
        </p:nvSpPr>
        <p:spPr>
          <a:xfrm>
            <a:off x="8274205" y="1594624"/>
            <a:ext cx="2587083" cy="400110"/>
          </a:xfrm>
          <a:prstGeom prst="rect">
            <a:avLst/>
          </a:prstGeom>
          <a:noFill/>
        </p:spPr>
        <p:txBody>
          <a:bodyPr wrap="square" rtlCol="0">
            <a:spAutoFit/>
          </a:bodyPr>
          <a:lstStyle/>
          <a:p>
            <a:pPr algn="ctr"/>
            <a:r>
              <a:rPr lang="en-GB" sz="2000" dirty="0"/>
              <a:t>app.smartrods.co.uk</a:t>
            </a:r>
          </a:p>
        </p:txBody>
      </p:sp>
      <p:pic>
        <p:nvPicPr>
          <p:cNvPr id="2070" name="Picture 22" descr="Image result for rx tx"/>
          <p:cNvPicPr>
            <a:picLocks noChangeAspect="1" noChangeArrowheads="1"/>
          </p:cNvPicPr>
          <p:nvPr/>
        </p:nvPicPr>
        <p:blipFill rotWithShape="1">
          <a:blip r:embed="rId8">
            <a:extLst>
              <a:ext uri="{28A0092B-C50C-407E-A947-70E740481C1C}">
                <a14:useLocalDpi xmlns:a14="http://schemas.microsoft.com/office/drawing/2010/main" val="0"/>
              </a:ext>
            </a:extLst>
          </a:blip>
          <a:srcRect l="30888" t="3496" r="30698" b="33661"/>
          <a:stretch/>
        </p:blipFill>
        <p:spPr bwMode="auto">
          <a:xfrm>
            <a:off x="3169806" y="3925260"/>
            <a:ext cx="891577" cy="944716"/>
          </a:xfrm>
          <a:prstGeom prst="rect">
            <a:avLst/>
          </a:prstGeom>
          <a:noFill/>
          <a:extLst>
            <a:ext uri="{909E8E84-426E-40DD-AFC4-6F175D3DCCD1}">
              <a14:hiddenFill xmlns:a14="http://schemas.microsoft.com/office/drawing/2010/main">
                <a:solidFill>
                  <a:srgbClr val="FFFFFF"/>
                </a:solidFill>
              </a14:hiddenFill>
            </a:ext>
          </a:extLst>
        </p:spPr>
      </p:pic>
      <p:sp>
        <p:nvSpPr>
          <p:cNvPr id="26" name="TextBox 25"/>
          <p:cNvSpPr txBox="1"/>
          <p:nvPr/>
        </p:nvSpPr>
        <p:spPr>
          <a:xfrm>
            <a:off x="825190" y="5108735"/>
            <a:ext cx="2029522" cy="369332"/>
          </a:xfrm>
          <a:prstGeom prst="rect">
            <a:avLst/>
          </a:prstGeom>
          <a:noFill/>
        </p:spPr>
        <p:txBody>
          <a:bodyPr wrap="square" rtlCol="0">
            <a:spAutoFit/>
          </a:bodyPr>
          <a:lstStyle/>
          <a:p>
            <a:r>
              <a:rPr lang="en-GB" dirty="0"/>
              <a:t>Arduino Controller</a:t>
            </a:r>
          </a:p>
        </p:txBody>
      </p:sp>
      <p:sp>
        <p:nvSpPr>
          <p:cNvPr id="27" name="TextBox 26"/>
          <p:cNvSpPr txBox="1"/>
          <p:nvPr/>
        </p:nvSpPr>
        <p:spPr>
          <a:xfrm>
            <a:off x="3637155" y="5100225"/>
            <a:ext cx="1906858" cy="646331"/>
          </a:xfrm>
          <a:prstGeom prst="rect">
            <a:avLst/>
          </a:prstGeom>
          <a:noFill/>
        </p:spPr>
        <p:txBody>
          <a:bodyPr wrap="square" rtlCol="0">
            <a:spAutoFit/>
          </a:bodyPr>
          <a:lstStyle/>
          <a:p>
            <a:pPr algn="ctr"/>
            <a:r>
              <a:rPr lang="en-GB" dirty="0"/>
              <a:t>HC05 Bluetooth Module</a:t>
            </a:r>
          </a:p>
        </p:txBody>
      </p:sp>
      <p:sp>
        <p:nvSpPr>
          <p:cNvPr id="28" name="TextBox 27"/>
          <p:cNvSpPr txBox="1"/>
          <p:nvPr/>
        </p:nvSpPr>
        <p:spPr>
          <a:xfrm>
            <a:off x="7047571" y="5477373"/>
            <a:ext cx="2520175" cy="369332"/>
          </a:xfrm>
          <a:prstGeom prst="rect">
            <a:avLst/>
          </a:prstGeom>
          <a:noFill/>
        </p:spPr>
        <p:txBody>
          <a:bodyPr wrap="square" rtlCol="0">
            <a:spAutoFit/>
          </a:bodyPr>
          <a:lstStyle/>
          <a:p>
            <a:pPr algn="ctr"/>
            <a:r>
              <a:rPr lang="en-GB" dirty="0"/>
              <a:t>Raspberry Pi Hub</a:t>
            </a:r>
          </a:p>
        </p:txBody>
      </p:sp>
    </p:spTree>
    <p:extLst>
      <p:ext uri="{BB962C8B-B14F-4D97-AF65-F5344CB8AC3E}">
        <p14:creationId xmlns:p14="http://schemas.microsoft.com/office/powerpoint/2010/main" val="1223233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Deviations from design</a:t>
            </a:r>
          </a:p>
        </p:txBody>
      </p:sp>
      <p:pic>
        <p:nvPicPr>
          <p:cNvPr id="4" name="Picture 3"/>
          <p:cNvPicPr>
            <a:picLocks noChangeAspect="1"/>
          </p:cNvPicPr>
          <p:nvPr/>
        </p:nvPicPr>
        <p:blipFill>
          <a:blip r:embed="rId3"/>
          <a:stretch>
            <a:fillRect/>
          </a:stretch>
        </p:blipFill>
        <p:spPr>
          <a:xfrm rot="5400000">
            <a:off x="1527424" y="1581535"/>
            <a:ext cx="3019777" cy="4026370"/>
          </a:xfrm>
          <a:prstGeom prst="rect">
            <a:avLst/>
          </a:prstGeom>
        </p:spPr>
      </p:pic>
      <p:sp>
        <p:nvSpPr>
          <p:cNvPr id="5" name="TextBox 4"/>
          <p:cNvSpPr txBox="1"/>
          <p:nvPr/>
        </p:nvSpPr>
        <p:spPr>
          <a:xfrm>
            <a:off x="1024127" y="5328356"/>
            <a:ext cx="4026371" cy="369332"/>
          </a:xfrm>
          <a:prstGeom prst="rect">
            <a:avLst/>
          </a:prstGeom>
          <a:noFill/>
        </p:spPr>
        <p:txBody>
          <a:bodyPr wrap="square" rtlCol="0">
            <a:spAutoFit/>
          </a:bodyPr>
          <a:lstStyle/>
          <a:p>
            <a:pPr algn="ctr"/>
            <a:r>
              <a:rPr lang="en-GB" dirty="0"/>
              <a:t>Full-sized circuit became too complex</a:t>
            </a:r>
          </a:p>
        </p:txBody>
      </p:sp>
      <p:pic>
        <p:nvPicPr>
          <p:cNvPr id="3074" name="Picture 2" descr="https://writelatex.s3.amazonaws.com/mfcwwjscwfwh/uploads/6395/13727132/4.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6200000">
            <a:off x="7295686" y="1576350"/>
            <a:ext cx="3027556" cy="403674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6858000" y="5328356"/>
            <a:ext cx="3886200" cy="369332"/>
          </a:xfrm>
          <a:prstGeom prst="rect">
            <a:avLst/>
          </a:prstGeom>
          <a:noFill/>
        </p:spPr>
        <p:txBody>
          <a:bodyPr wrap="square" rtlCol="0">
            <a:spAutoFit/>
          </a:bodyPr>
          <a:lstStyle/>
          <a:p>
            <a:pPr algn="ctr"/>
            <a:r>
              <a:rPr lang="en-GB" dirty="0"/>
              <a:t>Produced one row of the board instead</a:t>
            </a:r>
          </a:p>
        </p:txBody>
      </p:sp>
    </p:spTree>
    <p:extLst>
      <p:ext uri="{BB962C8B-B14F-4D97-AF65-F5344CB8AC3E}">
        <p14:creationId xmlns:p14="http://schemas.microsoft.com/office/powerpoint/2010/main" val="34784574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10" name="Rectangle 410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solidFill>
            <a:schemeClr val="bg1"/>
          </a:solidFill>
          <a:ln>
            <a:noFill/>
          </a:ln>
          <a:effectLst/>
        </p:spPr>
      </p:sp>
      <p:cxnSp>
        <p:nvCxnSpPr>
          <p:cNvPr id="4114" name="Straight Connector 82"/>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85" name="Rectangle 84"/>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7" y="4382347"/>
            <a:ext cx="5688020" cy="2153919"/>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Rectangle 8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76434" y="321732"/>
            <a:ext cx="5693835" cy="6214534"/>
          </a:xfrm>
          <a:prstGeom prst="rect">
            <a:avLst/>
          </a:prstGeom>
          <a:solidFill>
            <a:srgbClr val="42626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00" name="Picture 4" descr="https://scontent.flhr2-2.fna.fbcdn.net/v/t34.0-12/19478094_10213937506210936_1864413361_n.jpg?oh=497555a8b4e3287998de1a1d48892f0e&amp;oe=5951D660"/>
          <p:cNvPicPr>
            <a:picLocks noChangeAspect="1" noChangeArrowheads="1"/>
          </p:cNvPicPr>
          <p:nvPr/>
        </p:nvPicPr>
        <p:blipFill rotWithShape="1">
          <a:blip r:embed="rId3">
            <a:extLst>
              <a:ext uri="{28A0092B-C50C-407E-A947-70E740481C1C}">
                <a14:useLocalDpi xmlns:a14="http://schemas.microsoft.com/office/drawing/2010/main" val="0"/>
              </a:ext>
            </a:extLst>
          </a:blip>
          <a:srcRect t="6118" b="2467"/>
          <a:stretch/>
        </p:blipFill>
        <p:spPr bwMode="auto">
          <a:xfrm>
            <a:off x="327547" y="321733"/>
            <a:ext cx="5688020" cy="3899748"/>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title"/>
          </p:nvPr>
        </p:nvSpPr>
        <p:spPr>
          <a:xfrm>
            <a:off x="573024" y="4608575"/>
            <a:ext cx="5242560" cy="1765715"/>
          </a:xfrm>
        </p:spPr>
        <p:txBody>
          <a:bodyPr vert="horz" lIns="91440" tIns="45720" rIns="91440" bIns="45720" rtlCol="0" anchor="ctr">
            <a:normAutofit/>
          </a:bodyPr>
          <a:lstStyle/>
          <a:p>
            <a:pPr algn="r"/>
            <a:r>
              <a:rPr lang="en-US" sz="4400">
                <a:solidFill>
                  <a:srgbClr val="FFFFFF"/>
                </a:solidFill>
              </a:rPr>
              <a:t>Final Product</a:t>
            </a:r>
          </a:p>
        </p:txBody>
      </p:sp>
      <p:sp>
        <p:nvSpPr>
          <p:cNvPr id="6" name="Text Placeholder 5"/>
          <p:cNvSpPr>
            <a:spLocks noGrp="1"/>
          </p:cNvSpPr>
          <p:nvPr>
            <p:ph type="body" sz="half" idx="2"/>
          </p:nvPr>
        </p:nvSpPr>
        <p:spPr>
          <a:xfrm>
            <a:off x="6661065" y="974875"/>
            <a:ext cx="4724573" cy="4852362"/>
          </a:xfrm>
        </p:spPr>
        <p:txBody>
          <a:bodyPr vert="horz" lIns="45720" tIns="45720" rIns="45720" bIns="45720" rtlCol="0" anchor="ctr">
            <a:normAutofit/>
          </a:bodyPr>
          <a:lstStyle/>
          <a:p>
            <a:pPr>
              <a:lnSpc>
                <a:spcPct val="90000"/>
              </a:lnSpc>
            </a:pPr>
            <a:r>
              <a:rPr lang="en-US" sz="2800" dirty="0">
                <a:solidFill>
                  <a:srgbClr val="FFFFFF"/>
                </a:solidFill>
              </a:rPr>
              <a:t>Product consists of:</a:t>
            </a:r>
          </a:p>
          <a:p>
            <a:pPr>
              <a:lnSpc>
                <a:spcPct val="90000"/>
              </a:lnSpc>
            </a:pPr>
            <a:endParaRPr lang="en-US" sz="2800" dirty="0">
              <a:solidFill>
                <a:srgbClr val="FFFFFF"/>
              </a:solidFill>
            </a:endParaRPr>
          </a:p>
          <a:p>
            <a:pPr>
              <a:lnSpc>
                <a:spcPct val="90000"/>
              </a:lnSpc>
            </a:pPr>
            <a:r>
              <a:rPr lang="en-US" sz="2800" dirty="0">
                <a:solidFill>
                  <a:srgbClr val="FFFFFF"/>
                </a:solidFill>
              </a:rPr>
              <a:t>Board</a:t>
            </a:r>
          </a:p>
          <a:p>
            <a:pPr>
              <a:lnSpc>
                <a:spcPct val="90000"/>
              </a:lnSpc>
            </a:pPr>
            <a:r>
              <a:rPr lang="en-US" sz="2800" dirty="0">
                <a:solidFill>
                  <a:srgbClr val="FFFFFF"/>
                </a:solidFill>
              </a:rPr>
              <a:t>Enhanced Rods</a:t>
            </a:r>
          </a:p>
          <a:p>
            <a:pPr>
              <a:lnSpc>
                <a:spcPct val="90000"/>
              </a:lnSpc>
            </a:pPr>
            <a:r>
              <a:rPr lang="en-US" sz="2800" dirty="0">
                <a:solidFill>
                  <a:srgbClr val="FFFFFF"/>
                </a:solidFill>
              </a:rPr>
              <a:t>Arduino Controller</a:t>
            </a:r>
          </a:p>
          <a:p>
            <a:pPr>
              <a:lnSpc>
                <a:spcPct val="90000"/>
              </a:lnSpc>
            </a:pPr>
            <a:r>
              <a:rPr lang="en-US" sz="2800" dirty="0">
                <a:solidFill>
                  <a:srgbClr val="FFFFFF"/>
                </a:solidFill>
              </a:rPr>
              <a:t>Raspberry Pi hub</a:t>
            </a:r>
          </a:p>
          <a:p>
            <a:pPr>
              <a:lnSpc>
                <a:spcPct val="90000"/>
              </a:lnSpc>
            </a:pPr>
            <a:r>
              <a:rPr lang="en-US" sz="2800" dirty="0">
                <a:solidFill>
                  <a:srgbClr val="FFFFFF"/>
                </a:solidFill>
              </a:rPr>
              <a:t>Bluetooth module</a:t>
            </a:r>
          </a:p>
          <a:p>
            <a:pPr>
              <a:lnSpc>
                <a:spcPct val="90000"/>
              </a:lnSpc>
            </a:pPr>
            <a:r>
              <a:rPr lang="en-US" sz="2800" dirty="0">
                <a:solidFill>
                  <a:srgbClr val="FFFFFF"/>
                </a:solidFill>
              </a:rPr>
              <a:t>Battery</a:t>
            </a:r>
          </a:p>
          <a:p>
            <a:pPr>
              <a:lnSpc>
                <a:spcPct val="90000"/>
              </a:lnSpc>
            </a:pPr>
            <a:r>
              <a:rPr lang="en-US" sz="2800" dirty="0">
                <a:solidFill>
                  <a:srgbClr val="FFFFFF"/>
                </a:solidFill>
              </a:rPr>
              <a:t>Power Converter</a:t>
            </a:r>
          </a:p>
          <a:p>
            <a:pPr>
              <a:lnSpc>
                <a:spcPct val="90000"/>
              </a:lnSpc>
            </a:pPr>
            <a:endParaRPr lang="en-US" sz="2800" dirty="0">
              <a:solidFill>
                <a:srgbClr val="FFFFFF"/>
              </a:solidFill>
            </a:endParaRPr>
          </a:p>
          <a:p>
            <a:pPr>
              <a:lnSpc>
                <a:spcPct val="90000"/>
              </a:lnSpc>
            </a:pPr>
            <a:endParaRPr lang="en-US" dirty="0">
              <a:solidFill>
                <a:srgbClr val="FFFFFF"/>
              </a:solidFill>
            </a:endParaRPr>
          </a:p>
        </p:txBody>
      </p:sp>
    </p:spTree>
    <p:extLst>
      <p:ext uri="{BB962C8B-B14F-4D97-AF65-F5344CB8AC3E}">
        <p14:creationId xmlns:p14="http://schemas.microsoft.com/office/powerpoint/2010/main" val="25952469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Testing</a:t>
            </a:r>
          </a:p>
        </p:txBody>
      </p:sp>
      <p:sp>
        <p:nvSpPr>
          <p:cNvPr id="6" name="Content Placeholder 5"/>
          <p:cNvSpPr>
            <a:spLocks noGrp="1"/>
          </p:cNvSpPr>
          <p:nvPr>
            <p:ph idx="1"/>
          </p:nvPr>
        </p:nvSpPr>
        <p:spPr/>
        <p:txBody>
          <a:bodyPr>
            <a:normAutofit/>
          </a:bodyPr>
          <a:lstStyle/>
          <a:p>
            <a:pPr algn="ctr"/>
            <a:endParaRPr lang="en-GB" sz="2800" dirty="0"/>
          </a:p>
          <a:p>
            <a:pPr algn="ctr"/>
            <a:endParaRPr lang="en-GB" sz="2800" dirty="0"/>
          </a:p>
          <a:p>
            <a:pPr algn="ctr"/>
            <a:r>
              <a:rPr lang="en-GB" sz="2800" dirty="0"/>
              <a:t>Product detects rods reliably</a:t>
            </a:r>
          </a:p>
          <a:p>
            <a:pPr algn="ctr"/>
            <a:endParaRPr lang="en-GB" sz="2800" dirty="0"/>
          </a:p>
          <a:p>
            <a:pPr algn="ctr"/>
            <a:r>
              <a:rPr lang="en-GB" sz="2800" dirty="0"/>
              <a:t>Rods are durable and withstand breaking</a:t>
            </a:r>
          </a:p>
        </p:txBody>
      </p:sp>
    </p:spTree>
    <p:extLst>
      <p:ext uri="{BB962C8B-B14F-4D97-AF65-F5344CB8AC3E}">
        <p14:creationId xmlns:p14="http://schemas.microsoft.com/office/powerpoint/2010/main" val="2527564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a:t>Cuisenaire rOds</a:t>
            </a:r>
          </a:p>
        </p:txBody>
      </p:sp>
      <p:sp>
        <p:nvSpPr>
          <p:cNvPr id="6" name="Text Placeholder 5"/>
          <p:cNvSpPr>
            <a:spLocks noGrp="1"/>
          </p:cNvSpPr>
          <p:nvPr>
            <p:ph type="body" sz="half" idx="2"/>
          </p:nvPr>
        </p:nvSpPr>
        <p:spPr/>
        <p:txBody>
          <a:bodyPr/>
          <a:lstStyle/>
          <a:p>
            <a:endParaRPr lang="en-GB"/>
          </a:p>
        </p:txBody>
      </p:sp>
      <p:pic>
        <p:nvPicPr>
          <p:cNvPr id="1026" name="Picture 2" descr="https://images-na.ssl-images-amazon.com/images/I/61IyCayK-wL._SY355_.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4571999" cy="457199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a:blip r:embed="rId4"/>
          <a:stretch>
            <a:fillRect/>
          </a:stretch>
        </p:blipFill>
        <p:spPr>
          <a:xfrm>
            <a:off x="5881306" y="247549"/>
            <a:ext cx="5458587" cy="571580"/>
          </a:xfrm>
          <a:prstGeom prst="rect">
            <a:avLst/>
          </a:prstGeom>
        </p:spPr>
      </p:pic>
      <p:pic>
        <p:nvPicPr>
          <p:cNvPr id="17" name="Picture 16"/>
          <p:cNvPicPr>
            <a:picLocks noChangeAspect="1"/>
          </p:cNvPicPr>
          <p:nvPr/>
        </p:nvPicPr>
        <p:blipFill>
          <a:blip r:embed="rId5"/>
          <a:stretch>
            <a:fillRect/>
          </a:stretch>
        </p:blipFill>
        <p:spPr>
          <a:xfrm>
            <a:off x="5881306" y="2620282"/>
            <a:ext cx="5458587" cy="571580"/>
          </a:xfrm>
          <a:prstGeom prst="rect">
            <a:avLst/>
          </a:prstGeom>
        </p:spPr>
      </p:pic>
      <p:sp>
        <p:nvSpPr>
          <p:cNvPr id="18" name="TextBox 17"/>
          <p:cNvSpPr txBox="1"/>
          <p:nvPr/>
        </p:nvSpPr>
        <p:spPr>
          <a:xfrm>
            <a:off x="5881305" y="779364"/>
            <a:ext cx="4927107" cy="646331"/>
          </a:xfrm>
          <a:prstGeom prst="rect">
            <a:avLst/>
          </a:prstGeom>
          <a:noFill/>
        </p:spPr>
        <p:txBody>
          <a:bodyPr wrap="square" rtlCol="0">
            <a:spAutoFit/>
          </a:bodyPr>
          <a:lstStyle/>
          <a:p>
            <a:pPr algn="ctr"/>
            <a:r>
              <a:rPr lang="en-GB" sz="3600" dirty="0"/>
              <a:t>2 + 8 = 10</a:t>
            </a:r>
          </a:p>
        </p:txBody>
      </p:sp>
      <p:sp>
        <p:nvSpPr>
          <p:cNvPr id="20" name="TextBox 19"/>
          <p:cNvSpPr txBox="1"/>
          <p:nvPr/>
        </p:nvSpPr>
        <p:spPr>
          <a:xfrm>
            <a:off x="5881306" y="3191862"/>
            <a:ext cx="4927107" cy="646331"/>
          </a:xfrm>
          <a:prstGeom prst="rect">
            <a:avLst/>
          </a:prstGeom>
          <a:noFill/>
        </p:spPr>
        <p:txBody>
          <a:bodyPr wrap="square" rtlCol="0">
            <a:spAutoFit/>
          </a:bodyPr>
          <a:lstStyle/>
          <a:p>
            <a:pPr algn="ctr"/>
            <a:r>
              <a:rPr lang="en-GB" sz="3600" dirty="0"/>
              <a:t>4 + 6 = 10</a:t>
            </a:r>
          </a:p>
        </p:txBody>
      </p:sp>
    </p:spTree>
    <p:extLst>
      <p:ext uri="{BB962C8B-B14F-4D97-AF65-F5344CB8AC3E}">
        <p14:creationId xmlns:p14="http://schemas.microsoft.com/office/powerpoint/2010/main" val="14347369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err="1"/>
              <a:t>Conclusuions</a:t>
            </a:r>
            <a:endParaRPr lang="en-GB" dirty="0"/>
          </a:p>
        </p:txBody>
      </p:sp>
      <p:sp>
        <p:nvSpPr>
          <p:cNvPr id="8" name="Text Placeholder 7"/>
          <p:cNvSpPr>
            <a:spLocks noGrp="1"/>
          </p:cNvSpPr>
          <p:nvPr>
            <p:ph type="body" idx="1"/>
          </p:nvPr>
        </p:nvSpPr>
        <p:spPr/>
        <p:txBody>
          <a:bodyPr/>
          <a:lstStyle/>
          <a:p>
            <a:pPr algn="ctr"/>
            <a:r>
              <a:rPr lang="en-GB" sz="3600" dirty="0">
                <a:solidFill>
                  <a:schemeClr val="accent5">
                    <a:lumMod val="75000"/>
                  </a:schemeClr>
                </a:solidFill>
              </a:rPr>
              <a:t>Pros</a:t>
            </a:r>
            <a:endParaRPr lang="en-GB" dirty="0">
              <a:solidFill>
                <a:schemeClr val="accent5">
                  <a:lumMod val="75000"/>
                </a:schemeClr>
              </a:solidFill>
            </a:endParaRPr>
          </a:p>
        </p:txBody>
      </p:sp>
      <p:sp>
        <p:nvSpPr>
          <p:cNvPr id="6" name="Content Placeholder 5"/>
          <p:cNvSpPr>
            <a:spLocks noGrp="1"/>
          </p:cNvSpPr>
          <p:nvPr>
            <p:ph sz="half" idx="2"/>
          </p:nvPr>
        </p:nvSpPr>
        <p:spPr/>
        <p:txBody>
          <a:bodyPr>
            <a:normAutofit/>
          </a:bodyPr>
          <a:lstStyle/>
          <a:p>
            <a:pPr marL="0" indent="0" algn="ctr">
              <a:buNone/>
            </a:pPr>
            <a:r>
              <a:rPr lang="en-GB" sz="3200" dirty="0"/>
              <a:t> Reliably records students’ work</a:t>
            </a:r>
          </a:p>
          <a:p>
            <a:pPr marL="0" indent="0" algn="ctr">
              <a:buNone/>
            </a:pPr>
            <a:endParaRPr lang="en-GB" sz="3600" dirty="0"/>
          </a:p>
          <a:p>
            <a:pPr marL="0" indent="0" algn="ctr">
              <a:buNone/>
            </a:pPr>
            <a:r>
              <a:rPr lang="en-GB" sz="3600" dirty="0"/>
              <a:t> </a:t>
            </a:r>
            <a:r>
              <a:rPr lang="en-GB" sz="3200" dirty="0"/>
              <a:t>Removes need for writing solutions</a:t>
            </a:r>
          </a:p>
          <a:p>
            <a:pPr marL="0" indent="0" algn="ctr">
              <a:buNone/>
            </a:pPr>
            <a:endParaRPr lang="en-GB" sz="3600" dirty="0"/>
          </a:p>
          <a:p>
            <a:pPr marL="0" indent="0" algn="ctr">
              <a:buNone/>
            </a:pPr>
            <a:endParaRPr lang="en-GB" sz="3600" dirty="0"/>
          </a:p>
        </p:txBody>
      </p:sp>
      <p:sp>
        <p:nvSpPr>
          <p:cNvPr id="9" name="Text Placeholder 8"/>
          <p:cNvSpPr>
            <a:spLocks noGrp="1"/>
          </p:cNvSpPr>
          <p:nvPr>
            <p:ph type="body" sz="quarter" idx="3"/>
          </p:nvPr>
        </p:nvSpPr>
        <p:spPr/>
        <p:txBody>
          <a:bodyPr/>
          <a:lstStyle/>
          <a:p>
            <a:pPr algn="ctr"/>
            <a:r>
              <a:rPr lang="en-GB" sz="3600" dirty="0">
                <a:solidFill>
                  <a:srgbClr val="C00000"/>
                </a:solidFill>
              </a:rPr>
              <a:t>Cons</a:t>
            </a:r>
            <a:endParaRPr lang="en-GB" dirty="0">
              <a:solidFill>
                <a:srgbClr val="C00000"/>
              </a:solidFill>
            </a:endParaRPr>
          </a:p>
        </p:txBody>
      </p:sp>
      <p:sp>
        <p:nvSpPr>
          <p:cNvPr id="7" name="Content Placeholder 6"/>
          <p:cNvSpPr>
            <a:spLocks noGrp="1"/>
          </p:cNvSpPr>
          <p:nvPr>
            <p:ph sz="quarter" idx="4"/>
          </p:nvPr>
        </p:nvSpPr>
        <p:spPr/>
        <p:txBody>
          <a:bodyPr>
            <a:normAutofit/>
          </a:bodyPr>
          <a:lstStyle/>
          <a:p>
            <a:pPr algn="ctr"/>
            <a:r>
              <a:rPr lang="en-GB" sz="3200" dirty="0"/>
              <a:t>Final product does not match intended design</a:t>
            </a:r>
          </a:p>
          <a:p>
            <a:endParaRPr lang="en-GB" dirty="0"/>
          </a:p>
          <a:p>
            <a:endParaRPr lang="en-GB" dirty="0"/>
          </a:p>
          <a:p>
            <a:pPr algn="ctr"/>
            <a:endParaRPr lang="en-GB" sz="3200" dirty="0"/>
          </a:p>
        </p:txBody>
      </p:sp>
    </p:spTree>
    <p:extLst>
      <p:ext uri="{BB962C8B-B14F-4D97-AF65-F5344CB8AC3E}">
        <p14:creationId xmlns:p14="http://schemas.microsoft.com/office/powerpoint/2010/main" val="4934265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t="-162" r="10823" b="31382"/>
          <a:stretch/>
        </p:blipFill>
        <p:spPr>
          <a:xfrm>
            <a:off x="847493" y="2007220"/>
            <a:ext cx="10872439" cy="4716965"/>
          </a:xfrm>
          <a:prstGeom prst="rect">
            <a:avLst/>
          </a:prstGeom>
        </p:spPr>
      </p:pic>
      <p:sp>
        <p:nvSpPr>
          <p:cNvPr id="3" name="Title 2"/>
          <p:cNvSpPr>
            <a:spLocks noGrp="1"/>
          </p:cNvSpPr>
          <p:nvPr>
            <p:ph type="title"/>
          </p:nvPr>
        </p:nvSpPr>
        <p:spPr/>
        <p:txBody>
          <a:bodyPr/>
          <a:lstStyle/>
          <a:p>
            <a:r>
              <a:rPr lang="en-GB" dirty="0"/>
              <a:t>Video Demonstration</a:t>
            </a:r>
          </a:p>
        </p:txBody>
      </p:sp>
    </p:spTree>
    <p:extLst>
      <p:ext uri="{BB962C8B-B14F-4D97-AF65-F5344CB8AC3E}">
        <p14:creationId xmlns:p14="http://schemas.microsoft.com/office/powerpoint/2010/main" val="1220785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3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repeatCount="indefinite"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Image Sources</a:t>
            </a:r>
          </a:p>
        </p:txBody>
      </p:sp>
      <p:sp>
        <p:nvSpPr>
          <p:cNvPr id="3" name="Content Placeholder 2"/>
          <p:cNvSpPr>
            <a:spLocks noGrp="1"/>
          </p:cNvSpPr>
          <p:nvPr>
            <p:ph idx="1"/>
          </p:nvPr>
        </p:nvSpPr>
        <p:spPr/>
        <p:txBody>
          <a:bodyPr/>
          <a:lstStyle/>
          <a:p>
            <a:pPr marL="0" indent="0">
              <a:buNone/>
            </a:pPr>
            <a:r>
              <a:rPr lang="en-GB" sz="2000" dirty="0"/>
              <a:t>Slide 2: Rods – Amazon.co.uk</a:t>
            </a:r>
          </a:p>
          <a:p>
            <a:pPr marL="0" indent="0">
              <a:buNone/>
            </a:pPr>
            <a:r>
              <a:rPr lang="en-GB" sz="2000" dirty="0"/>
              <a:t>Slide 4: </a:t>
            </a:r>
            <a:r>
              <a:rPr lang="en-GB" sz="2000" dirty="0" err="1"/>
              <a:t>Osmo</a:t>
            </a:r>
            <a:r>
              <a:rPr lang="en-GB" sz="2000" dirty="0"/>
              <a:t> – PlayOsmo.com</a:t>
            </a:r>
          </a:p>
          <a:p>
            <a:pPr marL="0" indent="0">
              <a:buNone/>
            </a:pPr>
            <a:r>
              <a:rPr lang="en-GB" sz="2000" dirty="0"/>
              <a:t>Slide 5: Chess board – ChessHouse.com</a:t>
            </a:r>
          </a:p>
          <a:p>
            <a:pPr marL="0" indent="0">
              <a:buNone/>
            </a:pPr>
            <a:r>
              <a:rPr lang="en-GB" sz="2000" dirty="0"/>
              <a:t>Slide 16: Arduino – Arduino.cc, HC05 - , </a:t>
            </a:r>
            <a:r>
              <a:rPr lang="en-GB" sz="2000" dirty="0" err="1"/>
              <a:t>Rpi</a:t>
            </a:r>
            <a:r>
              <a:rPr lang="en-GB" sz="2000" dirty="0"/>
              <a:t> – Wikipedia, Bluetooth – iconfinder.com</a:t>
            </a:r>
          </a:p>
          <a:p>
            <a:pPr marL="0" indent="0">
              <a:buNone/>
            </a:pPr>
            <a:r>
              <a:rPr lang="en-GB" dirty="0"/>
              <a:t> </a:t>
            </a:r>
          </a:p>
        </p:txBody>
      </p:sp>
    </p:spTree>
    <p:extLst>
      <p:ext uri="{BB962C8B-B14F-4D97-AF65-F5344CB8AC3E}">
        <p14:creationId xmlns:p14="http://schemas.microsoft.com/office/powerpoint/2010/main" val="29515227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Project Aims</a:t>
            </a:r>
          </a:p>
        </p:txBody>
      </p:sp>
      <p:sp>
        <p:nvSpPr>
          <p:cNvPr id="6" name="Content Placeholder 5"/>
          <p:cNvSpPr>
            <a:spLocks noGrp="1"/>
          </p:cNvSpPr>
          <p:nvPr>
            <p:ph idx="1"/>
          </p:nvPr>
        </p:nvSpPr>
        <p:spPr/>
        <p:txBody>
          <a:bodyPr>
            <a:normAutofit/>
          </a:bodyPr>
          <a:lstStyle/>
          <a:p>
            <a:pPr algn="ctr"/>
            <a:endParaRPr lang="en-GB" sz="3600" dirty="0"/>
          </a:p>
          <a:p>
            <a:pPr algn="ctr"/>
            <a:r>
              <a:rPr lang="en-GB" sz="3600" dirty="0"/>
              <a:t>Record and track student progress</a:t>
            </a:r>
          </a:p>
          <a:p>
            <a:pPr algn="ctr"/>
            <a:endParaRPr lang="en-GB" sz="3600" dirty="0"/>
          </a:p>
          <a:p>
            <a:pPr algn="ctr"/>
            <a:r>
              <a:rPr lang="en-GB" sz="3600" dirty="0"/>
              <a:t>Save time currently wasted on administration</a:t>
            </a:r>
          </a:p>
          <a:p>
            <a:pPr algn="ctr"/>
            <a:endParaRPr lang="en-GB" sz="3600" dirty="0"/>
          </a:p>
        </p:txBody>
      </p:sp>
    </p:spTree>
    <p:extLst>
      <p:ext uri="{BB962C8B-B14F-4D97-AF65-F5344CB8AC3E}">
        <p14:creationId xmlns:p14="http://schemas.microsoft.com/office/powerpoint/2010/main" val="23127439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Existing products</a:t>
            </a:r>
          </a:p>
        </p:txBody>
      </p:sp>
      <p:pic>
        <p:nvPicPr>
          <p:cNvPr id="14" name="Content Placeholder 13"/>
          <p:cNvPicPr>
            <a:picLocks noGrp="1" noChangeAspect="1"/>
          </p:cNvPicPr>
          <p:nvPr>
            <p:ph idx="1"/>
          </p:nvPr>
        </p:nvPicPr>
        <p:blipFill rotWithShape="1">
          <a:blip r:embed="rId3"/>
          <a:srcRect l="-2" t="-13654" r="2" b="25503"/>
          <a:stretch/>
        </p:blipFill>
        <p:spPr>
          <a:xfrm>
            <a:off x="3111082" y="2286000"/>
            <a:ext cx="5545974" cy="3546088"/>
          </a:xfrm>
          <a:prstGeom prst="rect">
            <a:avLst/>
          </a:prstGeom>
        </p:spPr>
      </p:pic>
      <p:sp>
        <p:nvSpPr>
          <p:cNvPr id="10" name="Text Placeholder 9"/>
          <p:cNvSpPr>
            <a:spLocks noGrp="1"/>
          </p:cNvSpPr>
          <p:nvPr>
            <p:ph type="body" idx="4294967295"/>
          </p:nvPr>
        </p:nvSpPr>
        <p:spPr>
          <a:xfrm>
            <a:off x="3345366" y="2286000"/>
            <a:ext cx="4754563" cy="822325"/>
          </a:xfrm>
        </p:spPr>
        <p:txBody>
          <a:bodyPr/>
          <a:lstStyle/>
          <a:p>
            <a:pPr algn="ctr"/>
            <a:r>
              <a:rPr lang="en-GB" dirty="0"/>
              <a:t>Virtual Cuisenaire Rod Environments</a:t>
            </a:r>
          </a:p>
        </p:txBody>
      </p:sp>
    </p:spTree>
    <p:extLst>
      <p:ext uri="{BB962C8B-B14F-4D97-AF65-F5344CB8AC3E}">
        <p14:creationId xmlns:p14="http://schemas.microsoft.com/office/powerpoint/2010/main" val="36607413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Where should the electronics go?</a:t>
            </a:r>
          </a:p>
        </p:txBody>
      </p:sp>
      <p:sp>
        <p:nvSpPr>
          <p:cNvPr id="8" name="Content Placeholder 7"/>
          <p:cNvSpPr>
            <a:spLocks noGrp="1"/>
          </p:cNvSpPr>
          <p:nvPr>
            <p:ph sz="half" idx="1"/>
          </p:nvPr>
        </p:nvSpPr>
        <p:spPr>
          <a:blipFill dpi="0" rotWithShape="1">
            <a:blip r:embed="rId2">
              <a:alphaModFix amt="24000"/>
            </a:blip>
            <a:srcRect/>
            <a:stretch>
              <a:fillRect/>
            </a:stretch>
          </a:blipFill>
        </p:spPr>
        <p:txBody>
          <a:bodyPr/>
          <a:lstStyle/>
          <a:p>
            <a:pPr algn="ctr"/>
            <a:r>
              <a:rPr lang="en-GB" sz="2800" dirty="0"/>
              <a:t>In the rods?</a:t>
            </a:r>
          </a:p>
          <a:p>
            <a:endParaRPr lang="en-GB" dirty="0"/>
          </a:p>
          <a:p>
            <a:pPr marL="0" indent="0">
              <a:buNone/>
            </a:pPr>
            <a:r>
              <a:rPr lang="en-GB" dirty="0"/>
              <a:t>Too small </a:t>
            </a:r>
          </a:p>
          <a:p>
            <a:pPr marL="0" indent="0">
              <a:buNone/>
            </a:pPr>
            <a:r>
              <a:rPr lang="en-GB" dirty="0"/>
              <a:t>Power-hungry</a:t>
            </a:r>
          </a:p>
          <a:p>
            <a:pPr marL="0" indent="0">
              <a:buNone/>
            </a:pPr>
            <a:r>
              <a:rPr lang="en-GB" dirty="0"/>
              <a:t>Expensive</a:t>
            </a:r>
          </a:p>
          <a:p>
            <a:pPr marL="0" indent="0">
              <a:buNone/>
            </a:pPr>
            <a:r>
              <a:rPr lang="en-GB" dirty="0"/>
              <a:t>Many units to charge</a:t>
            </a:r>
          </a:p>
          <a:p>
            <a:pPr marL="0" indent="0">
              <a:buNone/>
            </a:pPr>
            <a:r>
              <a:rPr lang="en-GB" dirty="0"/>
              <a:t>Easily misplaced</a:t>
            </a:r>
          </a:p>
          <a:p>
            <a:pPr marL="0" indent="0">
              <a:buNone/>
            </a:pPr>
            <a:endParaRPr lang="en-GB" dirty="0"/>
          </a:p>
        </p:txBody>
      </p:sp>
      <p:sp>
        <p:nvSpPr>
          <p:cNvPr id="9" name="Content Placeholder 8"/>
          <p:cNvSpPr>
            <a:spLocks noGrp="1"/>
          </p:cNvSpPr>
          <p:nvPr>
            <p:ph sz="half" idx="2"/>
          </p:nvPr>
        </p:nvSpPr>
        <p:spPr>
          <a:blipFill dpi="0" rotWithShape="1">
            <a:blip r:embed="rId3">
              <a:alphaModFix amt="24000"/>
            </a:blip>
            <a:srcRect/>
            <a:stretch>
              <a:fillRect/>
            </a:stretch>
          </a:blipFill>
        </p:spPr>
        <p:txBody>
          <a:bodyPr/>
          <a:lstStyle/>
          <a:p>
            <a:pPr algn="ctr"/>
            <a:r>
              <a:rPr lang="en-GB" sz="2800" dirty="0"/>
              <a:t>In a playing board</a:t>
            </a:r>
          </a:p>
          <a:p>
            <a:endParaRPr lang="en-GB" dirty="0"/>
          </a:p>
          <a:p>
            <a:r>
              <a:rPr lang="en-GB" dirty="0"/>
              <a:t>Can contain all circuitry</a:t>
            </a:r>
          </a:p>
          <a:p>
            <a:r>
              <a:rPr lang="en-GB" dirty="0"/>
              <a:t>Fits a large battery</a:t>
            </a:r>
          </a:p>
          <a:p>
            <a:r>
              <a:rPr lang="en-GB" dirty="0"/>
              <a:t>Cheaper</a:t>
            </a:r>
          </a:p>
          <a:p>
            <a:r>
              <a:rPr lang="en-GB" dirty="0"/>
              <a:t>One unit to charge</a:t>
            </a:r>
          </a:p>
          <a:p>
            <a:r>
              <a:rPr lang="en-GB" dirty="0"/>
              <a:t>Hard to lose</a:t>
            </a:r>
          </a:p>
        </p:txBody>
      </p:sp>
    </p:spTree>
    <p:extLst>
      <p:ext uri="{BB962C8B-B14F-4D97-AF65-F5344CB8AC3E}">
        <p14:creationId xmlns:p14="http://schemas.microsoft.com/office/powerpoint/2010/main" val="11672060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bg/>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9">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9">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uiExpand="1" build="p"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a:t>How to detect rod positions</a:t>
            </a:r>
          </a:p>
        </p:txBody>
      </p:sp>
      <p:graphicFrame>
        <p:nvGraphicFramePr>
          <p:cNvPr id="7" name="Content Placeholder 6"/>
          <p:cNvGraphicFramePr>
            <a:graphicFrameLocks noGrp="1"/>
          </p:cNvGraphicFramePr>
          <p:nvPr>
            <p:ph idx="1"/>
            <p:extLst>
              <p:ext uri="{D42A27DB-BD31-4B8C-83A1-F6EECF244321}">
                <p14:modId xmlns:p14="http://schemas.microsoft.com/office/powerpoint/2010/main" val="2754579255"/>
              </p:ext>
            </p:extLst>
          </p:nvPr>
        </p:nvGraphicFramePr>
        <p:xfrm>
          <a:off x="586023" y="3232671"/>
          <a:ext cx="10596282" cy="2619490"/>
        </p:xfrm>
        <a:graphic>
          <a:graphicData uri="http://schemas.openxmlformats.org/drawingml/2006/table">
            <a:tbl>
              <a:tblPr firstRow="1" bandRow="1">
                <a:tableStyleId>{5C22544A-7EE6-4342-B048-85BDC9FD1C3A}</a:tableStyleId>
              </a:tblPr>
              <a:tblGrid>
                <a:gridCol w="1766047">
                  <a:extLst>
                    <a:ext uri="{9D8B030D-6E8A-4147-A177-3AD203B41FA5}">
                      <a16:colId xmlns:a16="http://schemas.microsoft.com/office/drawing/2014/main" val="3957517759"/>
                    </a:ext>
                  </a:extLst>
                </a:gridCol>
                <a:gridCol w="1766047">
                  <a:extLst>
                    <a:ext uri="{9D8B030D-6E8A-4147-A177-3AD203B41FA5}">
                      <a16:colId xmlns:a16="http://schemas.microsoft.com/office/drawing/2014/main" val="4004834264"/>
                    </a:ext>
                  </a:extLst>
                </a:gridCol>
                <a:gridCol w="1766047">
                  <a:extLst>
                    <a:ext uri="{9D8B030D-6E8A-4147-A177-3AD203B41FA5}">
                      <a16:colId xmlns:a16="http://schemas.microsoft.com/office/drawing/2014/main" val="1533607508"/>
                    </a:ext>
                  </a:extLst>
                </a:gridCol>
                <a:gridCol w="1766047">
                  <a:extLst>
                    <a:ext uri="{9D8B030D-6E8A-4147-A177-3AD203B41FA5}">
                      <a16:colId xmlns:a16="http://schemas.microsoft.com/office/drawing/2014/main" val="2263867864"/>
                    </a:ext>
                  </a:extLst>
                </a:gridCol>
                <a:gridCol w="1766047">
                  <a:extLst>
                    <a:ext uri="{9D8B030D-6E8A-4147-A177-3AD203B41FA5}">
                      <a16:colId xmlns:a16="http://schemas.microsoft.com/office/drawing/2014/main" val="388634623"/>
                    </a:ext>
                  </a:extLst>
                </a:gridCol>
                <a:gridCol w="1766047">
                  <a:extLst>
                    <a:ext uri="{9D8B030D-6E8A-4147-A177-3AD203B41FA5}">
                      <a16:colId xmlns:a16="http://schemas.microsoft.com/office/drawing/2014/main" val="2090367402"/>
                    </a:ext>
                  </a:extLst>
                </a:gridCol>
              </a:tblGrid>
              <a:tr h="838371">
                <a:tc>
                  <a:txBody>
                    <a:bodyPr/>
                    <a:lstStyle/>
                    <a:p>
                      <a:pPr algn="ctr"/>
                      <a:endParaRPr lang="en-GB" b="0" baseline="0" dirty="0">
                        <a:solidFill>
                          <a:schemeClr val="tx1"/>
                        </a:solidFill>
                      </a:endParaRPr>
                    </a:p>
                  </a:txBody>
                  <a:tcPr>
                    <a:noFill/>
                  </a:tcPr>
                </a:tc>
                <a:tc>
                  <a:txBody>
                    <a:bodyPr/>
                    <a:lstStyle/>
                    <a:p>
                      <a:pPr algn="ctr"/>
                      <a:r>
                        <a:rPr lang="en-GB" b="0" baseline="0" dirty="0">
                          <a:solidFill>
                            <a:schemeClr val="tx1"/>
                          </a:solidFill>
                        </a:rPr>
                        <a:t>Weight</a:t>
                      </a:r>
                    </a:p>
                  </a:txBody>
                  <a:tcPr>
                    <a:noFill/>
                  </a:tcPr>
                </a:tc>
                <a:tc>
                  <a:txBody>
                    <a:bodyPr/>
                    <a:lstStyle/>
                    <a:p>
                      <a:pPr algn="ctr"/>
                      <a:r>
                        <a:rPr lang="en-GB" b="0" baseline="0" dirty="0">
                          <a:solidFill>
                            <a:schemeClr val="tx1"/>
                          </a:solidFill>
                        </a:rPr>
                        <a:t>Magnetic Fields</a:t>
                      </a:r>
                    </a:p>
                  </a:txBody>
                  <a:tcPr>
                    <a:noFill/>
                  </a:tcPr>
                </a:tc>
                <a:tc>
                  <a:txBody>
                    <a:bodyPr/>
                    <a:lstStyle/>
                    <a:p>
                      <a:pPr algn="ctr"/>
                      <a:r>
                        <a:rPr lang="en-GB" b="0" baseline="0" dirty="0">
                          <a:solidFill>
                            <a:schemeClr val="tx1"/>
                          </a:solidFill>
                        </a:rPr>
                        <a:t>RFID</a:t>
                      </a:r>
                    </a:p>
                  </a:txBody>
                  <a:tcPr>
                    <a:noFill/>
                  </a:tcPr>
                </a:tc>
                <a:tc>
                  <a:txBody>
                    <a:bodyPr/>
                    <a:lstStyle/>
                    <a:p>
                      <a:pPr algn="ctr"/>
                      <a:r>
                        <a:rPr lang="en-GB" b="0" baseline="0" dirty="0">
                          <a:solidFill>
                            <a:schemeClr val="tx1"/>
                          </a:solidFill>
                        </a:rPr>
                        <a:t>RGB Light</a:t>
                      </a:r>
                    </a:p>
                  </a:txBody>
                  <a:tcPr>
                    <a:noFill/>
                  </a:tcPr>
                </a:tc>
                <a:tc>
                  <a:txBody>
                    <a:bodyPr/>
                    <a:lstStyle/>
                    <a:p>
                      <a:pPr algn="ctr"/>
                      <a:r>
                        <a:rPr lang="en-GB" b="0" baseline="0" dirty="0">
                          <a:solidFill>
                            <a:schemeClr val="tx1"/>
                          </a:solidFill>
                        </a:rPr>
                        <a:t>Resistor Chains</a:t>
                      </a:r>
                    </a:p>
                  </a:txBody>
                  <a:tcPr>
                    <a:noFill/>
                  </a:tcPr>
                </a:tc>
                <a:extLst>
                  <a:ext uri="{0D108BD9-81ED-4DB2-BD59-A6C34878D82A}">
                    <a16:rowId xmlns:a16="http://schemas.microsoft.com/office/drawing/2014/main" val="2916978298"/>
                  </a:ext>
                </a:extLst>
              </a:tr>
              <a:tr h="485723">
                <a:tc>
                  <a:txBody>
                    <a:bodyPr/>
                    <a:lstStyle/>
                    <a:p>
                      <a:pPr algn="ctr"/>
                      <a:r>
                        <a:rPr lang="en-GB" baseline="0" dirty="0">
                          <a:solidFill>
                            <a:schemeClr val="tx1"/>
                          </a:solidFill>
                        </a:rPr>
                        <a:t>Reliability</a:t>
                      </a:r>
                    </a:p>
                  </a:txBody>
                  <a:tcPr>
                    <a:noFill/>
                  </a:tcPr>
                </a:tc>
                <a:tc rowSpan="4" gridSpan="5">
                  <a:txBody>
                    <a:bodyPr/>
                    <a:lstStyle/>
                    <a:p>
                      <a:pPr algn="ctr"/>
                      <a:endParaRPr lang="en-GB" baseline="0" dirty="0">
                        <a:solidFill>
                          <a:schemeClr val="tx1"/>
                        </a:solidFill>
                      </a:endParaRPr>
                    </a:p>
                  </a:txBody>
                  <a:tcPr>
                    <a:noFill/>
                  </a:tcPr>
                </a:tc>
                <a:tc rowSpan="4" hMerge="1">
                  <a:txBody>
                    <a:bodyPr/>
                    <a:lstStyle/>
                    <a:p>
                      <a:pPr algn="ctr"/>
                      <a:endParaRPr lang="en-GB" baseline="0" dirty="0">
                        <a:solidFill>
                          <a:schemeClr val="tx1"/>
                        </a:solidFill>
                      </a:endParaRPr>
                    </a:p>
                  </a:txBody>
                  <a:tcPr>
                    <a:noFill/>
                  </a:tcPr>
                </a:tc>
                <a:tc rowSpan="4" hMerge="1">
                  <a:txBody>
                    <a:bodyPr/>
                    <a:lstStyle/>
                    <a:p>
                      <a:pPr algn="ctr"/>
                      <a:endParaRPr lang="en-GB" baseline="0" dirty="0">
                        <a:solidFill>
                          <a:schemeClr val="tx1"/>
                        </a:solidFill>
                      </a:endParaRPr>
                    </a:p>
                  </a:txBody>
                  <a:tcPr>
                    <a:noFill/>
                  </a:tcPr>
                </a:tc>
                <a:tc rowSpan="4" hMerge="1">
                  <a:txBody>
                    <a:bodyPr/>
                    <a:lstStyle/>
                    <a:p>
                      <a:pPr algn="ctr"/>
                      <a:endParaRPr lang="en-GB" baseline="0" dirty="0">
                        <a:solidFill>
                          <a:schemeClr val="tx1"/>
                        </a:solidFill>
                      </a:endParaRPr>
                    </a:p>
                  </a:txBody>
                  <a:tcPr>
                    <a:noFill/>
                  </a:tcPr>
                </a:tc>
                <a:tc rowSpan="4" hMerge="1">
                  <a:txBody>
                    <a:bodyPr/>
                    <a:lstStyle/>
                    <a:p>
                      <a:pPr algn="ctr"/>
                      <a:endParaRPr lang="en-GB" baseline="0" dirty="0">
                        <a:solidFill>
                          <a:schemeClr val="tx1"/>
                        </a:solidFill>
                      </a:endParaRPr>
                    </a:p>
                  </a:txBody>
                  <a:tcPr>
                    <a:noFill/>
                  </a:tcPr>
                </a:tc>
                <a:extLst>
                  <a:ext uri="{0D108BD9-81ED-4DB2-BD59-A6C34878D82A}">
                    <a16:rowId xmlns:a16="http://schemas.microsoft.com/office/drawing/2014/main" val="1405818252"/>
                  </a:ext>
                </a:extLst>
              </a:tr>
              <a:tr h="485723">
                <a:tc>
                  <a:txBody>
                    <a:bodyPr/>
                    <a:lstStyle/>
                    <a:p>
                      <a:pPr algn="ctr"/>
                      <a:r>
                        <a:rPr lang="en-GB" baseline="0" dirty="0">
                          <a:solidFill>
                            <a:schemeClr val="tx1"/>
                          </a:solidFill>
                        </a:rPr>
                        <a:t>Cost</a:t>
                      </a:r>
                    </a:p>
                  </a:txBody>
                  <a:tcPr>
                    <a:noFill/>
                  </a:tcPr>
                </a:tc>
                <a:tc gridSpan="5"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extLst>
                  <a:ext uri="{0D108BD9-81ED-4DB2-BD59-A6C34878D82A}">
                    <a16:rowId xmlns:a16="http://schemas.microsoft.com/office/drawing/2014/main" val="3705663259"/>
                  </a:ext>
                </a:extLst>
              </a:tr>
              <a:tr h="443913">
                <a:tc>
                  <a:txBody>
                    <a:bodyPr/>
                    <a:lstStyle/>
                    <a:p>
                      <a:pPr algn="ctr"/>
                      <a:r>
                        <a:rPr lang="en-GB" baseline="0" dirty="0">
                          <a:solidFill>
                            <a:schemeClr val="tx1"/>
                          </a:solidFill>
                        </a:rPr>
                        <a:t>Power Usage</a:t>
                      </a:r>
                    </a:p>
                  </a:txBody>
                  <a:tcPr>
                    <a:noFill/>
                  </a:tcPr>
                </a:tc>
                <a:tc gridSpan="5"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extLst>
                  <a:ext uri="{0D108BD9-81ED-4DB2-BD59-A6C34878D82A}">
                    <a16:rowId xmlns:a16="http://schemas.microsoft.com/office/drawing/2014/main" val="21365734"/>
                  </a:ext>
                </a:extLst>
              </a:tr>
              <a:tr h="355002">
                <a:tc>
                  <a:txBody>
                    <a:bodyPr/>
                    <a:lstStyle/>
                    <a:p>
                      <a:pPr algn="ctr"/>
                      <a:r>
                        <a:rPr lang="en-GB" baseline="0" dirty="0">
                          <a:solidFill>
                            <a:schemeClr val="tx1"/>
                          </a:solidFill>
                        </a:rPr>
                        <a:t>Rod Complexity</a:t>
                      </a:r>
                    </a:p>
                  </a:txBody>
                  <a:tcPr>
                    <a:noFill/>
                  </a:tcPr>
                </a:tc>
                <a:tc gridSpan="5"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tc hMerge="1" vMerge="1">
                  <a:txBody>
                    <a:bodyPr/>
                    <a:lstStyle/>
                    <a:p>
                      <a:pPr algn="ctr"/>
                      <a:endParaRPr lang="en-GB" baseline="0" dirty="0">
                        <a:solidFill>
                          <a:schemeClr val="tx1"/>
                        </a:solidFill>
                      </a:endParaRPr>
                    </a:p>
                  </a:txBody>
                  <a:tcPr>
                    <a:noFill/>
                  </a:tcPr>
                </a:tc>
                <a:extLst>
                  <a:ext uri="{0D108BD9-81ED-4DB2-BD59-A6C34878D82A}">
                    <a16:rowId xmlns:a16="http://schemas.microsoft.com/office/drawing/2014/main" val="4224082091"/>
                  </a:ext>
                </a:extLst>
              </a:tr>
            </a:tbl>
          </a:graphicData>
        </a:graphic>
      </p:graphicFrame>
      <p:sp>
        <p:nvSpPr>
          <p:cNvPr id="11" name="Rectangle 10"/>
          <p:cNvSpPr/>
          <p:nvPr/>
        </p:nvSpPr>
        <p:spPr>
          <a:xfrm>
            <a:off x="2592593" y="4128421"/>
            <a:ext cx="1215614" cy="45451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 name="Rectangle 12"/>
          <p:cNvSpPr/>
          <p:nvPr/>
        </p:nvSpPr>
        <p:spPr>
          <a:xfrm>
            <a:off x="2592593" y="4562588"/>
            <a:ext cx="1215614" cy="45451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Rectangle 13"/>
          <p:cNvSpPr/>
          <p:nvPr/>
        </p:nvSpPr>
        <p:spPr>
          <a:xfrm>
            <a:off x="2592593" y="4970034"/>
            <a:ext cx="1215614" cy="45451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Rectangle 14"/>
          <p:cNvSpPr/>
          <p:nvPr/>
        </p:nvSpPr>
        <p:spPr>
          <a:xfrm>
            <a:off x="2592593" y="5397651"/>
            <a:ext cx="1215614" cy="45451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ectangle 15"/>
          <p:cNvSpPr/>
          <p:nvPr/>
        </p:nvSpPr>
        <p:spPr>
          <a:xfrm>
            <a:off x="4347883" y="4128421"/>
            <a:ext cx="1215614" cy="45451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Rectangle 16"/>
          <p:cNvSpPr/>
          <p:nvPr/>
        </p:nvSpPr>
        <p:spPr>
          <a:xfrm>
            <a:off x="4347883" y="4562588"/>
            <a:ext cx="1215614" cy="45451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8" name="Rectangle 17"/>
          <p:cNvSpPr/>
          <p:nvPr/>
        </p:nvSpPr>
        <p:spPr>
          <a:xfrm>
            <a:off x="4347883" y="4970034"/>
            <a:ext cx="1215614" cy="45451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p:cNvSpPr/>
          <p:nvPr/>
        </p:nvSpPr>
        <p:spPr>
          <a:xfrm>
            <a:off x="4347883" y="5397651"/>
            <a:ext cx="1215614" cy="45451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0" name="Rectangle 19"/>
          <p:cNvSpPr/>
          <p:nvPr/>
        </p:nvSpPr>
        <p:spPr>
          <a:xfrm>
            <a:off x="6103173" y="4138506"/>
            <a:ext cx="1215614" cy="45451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Rectangle 20"/>
          <p:cNvSpPr/>
          <p:nvPr/>
        </p:nvSpPr>
        <p:spPr>
          <a:xfrm>
            <a:off x="6103173" y="4572673"/>
            <a:ext cx="1215614" cy="45451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Rectangle 21"/>
          <p:cNvSpPr/>
          <p:nvPr/>
        </p:nvSpPr>
        <p:spPr>
          <a:xfrm>
            <a:off x="6103173" y="4980119"/>
            <a:ext cx="1215614" cy="45451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Rectangle 22"/>
          <p:cNvSpPr/>
          <p:nvPr/>
        </p:nvSpPr>
        <p:spPr>
          <a:xfrm>
            <a:off x="6103173" y="5407736"/>
            <a:ext cx="1215614" cy="45451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Rectangle 23"/>
          <p:cNvSpPr/>
          <p:nvPr/>
        </p:nvSpPr>
        <p:spPr>
          <a:xfrm>
            <a:off x="7858463" y="4138506"/>
            <a:ext cx="1215614" cy="45451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 name="Rectangle 24"/>
          <p:cNvSpPr/>
          <p:nvPr/>
        </p:nvSpPr>
        <p:spPr>
          <a:xfrm>
            <a:off x="7858463" y="4572673"/>
            <a:ext cx="1215614" cy="45451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6" name="Rectangle 25"/>
          <p:cNvSpPr/>
          <p:nvPr/>
        </p:nvSpPr>
        <p:spPr>
          <a:xfrm>
            <a:off x="7858463" y="4980119"/>
            <a:ext cx="1215614" cy="45451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Rectangle 26"/>
          <p:cNvSpPr/>
          <p:nvPr/>
        </p:nvSpPr>
        <p:spPr>
          <a:xfrm>
            <a:off x="7858463" y="5407736"/>
            <a:ext cx="1215614" cy="45451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Rectangle 31"/>
          <p:cNvSpPr/>
          <p:nvPr/>
        </p:nvSpPr>
        <p:spPr>
          <a:xfrm>
            <a:off x="9628722" y="4138506"/>
            <a:ext cx="1215614" cy="45451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3" name="Rectangle 32"/>
          <p:cNvSpPr/>
          <p:nvPr/>
        </p:nvSpPr>
        <p:spPr>
          <a:xfrm>
            <a:off x="9628722" y="4572673"/>
            <a:ext cx="1215614" cy="45451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Rectangle 33"/>
          <p:cNvSpPr/>
          <p:nvPr/>
        </p:nvSpPr>
        <p:spPr>
          <a:xfrm>
            <a:off x="9628722" y="4980119"/>
            <a:ext cx="1215614" cy="454510"/>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5" name="Rectangle 34"/>
          <p:cNvSpPr/>
          <p:nvPr/>
        </p:nvSpPr>
        <p:spPr>
          <a:xfrm>
            <a:off x="9628722" y="5407736"/>
            <a:ext cx="1215614" cy="45451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7" name="Picture 36" descr="Description 400x400px-kilogram &lt;strong&gt;weight&lt;/strong&gt;.svg"/>
          <p:cNvPicPr>
            <a:picLocks noChangeAspect="1"/>
          </p:cNvPicPr>
          <p:nvPr/>
        </p:nvPicPr>
        <p:blipFill>
          <a:blip r:embed="rId3"/>
          <a:stretch>
            <a:fillRect/>
          </a:stretch>
        </p:blipFill>
        <p:spPr>
          <a:xfrm>
            <a:off x="2765520" y="2108498"/>
            <a:ext cx="878631" cy="878631"/>
          </a:xfrm>
          <a:prstGeom prst="rect">
            <a:avLst/>
          </a:prstGeom>
        </p:spPr>
      </p:pic>
      <p:pic>
        <p:nvPicPr>
          <p:cNvPr id="39" name="Picture 38" descr="&lt;strong&gt;Magnet&lt;/strong&gt; Shaped Key Holder | Gadgetsin"/>
          <p:cNvPicPr>
            <a:picLocks noChangeAspect="1"/>
          </p:cNvPicPr>
          <p:nvPr/>
        </p:nvPicPr>
        <p:blipFill>
          <a:blip r:embed="rId4"/>
          <a:stretch>
            <a:fillRect/>
          </a:stretch>
        </p:blipFill>
        <p:spPr>
          <a:xfrm>
            <a:off x="4303477" y="1997055"/>
            <a:ext cx="1304426" cy="1101515"/>
          </a:xfrm>
          <a:prstGeom prst="rect">
            <a:avLst/>
          </a:prstGeom>
        </p:spPr>
      </p:pic>
      <p:pic>
        <p:nvPicPr>
          <p:cNvPr id="41" name="Picture 40" descr="external image &lt;strong&gt;RFID&lt;/strong&gt;%20Tag%20HF.jpg"/>
          <p:cNvPicPr>
            <a:picLocks noChangeAspect="1"/>
          </p:cNvPicPr>
          <p:nvPr/>
        </p:nvPicPr>
        <p:blipFill>
          <a:blip r:embed="rId5"/>
          <a:stretch>
            <a:fillRect/>
          </a:stretch>
        </p:blipFill>
        <p:spPr>
          <a:xfrm>
            <a:off x="6185201" y="2027176"/>
            <a:ext cx="1051558" cy="1042285"/>
          </a:xfrm>
          <a:prstGeom prst="rect">
            <a:avLst/>
          </a:prstGeom>
        </p:spPr>
      </p:pic>
      <p:pic>
        <p:nvPicPr>
          <p:cNvPr id="43" name="Picture 42" descr="File:&lt;strong&gt;RGB&lt;/strong&gt; color wheel 360.svg - Wikipedia"/>
          <p:cNvPicPr>
            <a:picLocks noChangeAspect="1"/>
          </p:cNvPicPr>
          <p:nvPr/>
        </p:nvPicPr>
        <p:blipFill>
          <a:blip r:embed="rId6"/>
          <a:stretch>
            <a:fillRect/>
          </a:stretch>
        </p:blipFill>
        <p:spPr>
          <a:xfrm>
            <a:off x="7926451" y="1973999"/>
            <a:ext cx="1147626" cy="1147626"/>
          </a:xfrm>
          <a:prstGeom prst="rect">
            <a:avLst/>
          </a:prstGeom>
        </p:spPr>
      </p:pic>
      <p:pic>
        <p:nvPicPr>
          <p:cNvPr id="45" name="Picture 44" descr="if the &lt;strong&gt;resistors&lt;/strong&gt; are of the same construction and of the same power ..."/>
          <p:cNvPicPr>
            <a:picLocks noChangeAspect="1"/>
          </p:cNvPicPr>
          <p:nvPr/>
        </p:nvPicPr>
        <p:blipFill>
          <a:blip r:embed="rId7"/>
          <a:stretch>
            <a:fillRect/>
          </a:stretch>
        </p:blipFill>
        <p:spPr>
          <a:xfrm>
            <a:off x="9763769" y="2060333"/>
            <a:ext cx="1116815" cy="1116815"/>
          </a:xfrm>
          <a:prstGeom prst="rect">
            <a:avLst/>
          </a:prstGeom>
        </p:spPr>
      </p:pic>
    </p:spTree>
    <p:extLst>
      <p:ext uri="{BB962C8B-B14F-4D97-AF65-F5344CB8AC3E}">
        <p14:creationId xmlns:p14="http://schemas.microsoft.com/office/powerpoint/2010/main" val="14937528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GB" dirty="0"/>
              <a:t>Shorting Resistor Chains</a:t>
            </a:r>
          </a:p>
        </p:txBody>
      </p:sp>
      <p:grpSp>
        <p:nvGrpSpPr>
          <p:cNvPr id="14" name="Group 13"/>
          <p:cNvGrpSpPr/>
          <p:nvPr/>
        </p:nvGrpSpPr>
        <p:grpSpPr>
          <a:xfrm>
            <a:off x="827364" y="3445726"/>
            <a:ext cx="10522510" cy="1864365"/>
            <a:chOff x="537432" y="3657599"/>
            <a:chExt cx="10522510" cy="1864365"/>
          </a:xfrm>
        </p:grpSpPr>
        <p:pic>
          <p:nvPicPr>
            <p:cNvPr id="1028" name="Picture 4" descr="https://writelatex.s3.amazonaws.com/mfcwwjscwfwh/uploads/196/13234508/7.png"/>
            <p:cNvPicPr>
              <a:picLocks noChangeAspect="1" noChangeArrowheads="1"/>
            </p:cNvPicPr>
            <p:nvPr/>
          </p:nvPicPr>
          <p:blipFill rotWithShape="1">
            <a:blip r:embed="rId3">
              <a:extLst>
                <a:ext uri="{28A0092B-C50C-407E-A947-70E740481C1C}">
                  <a14:useLocalDpi xmlns:a14="http://schemas.microsoft.com/office/drawing/2010/main" val="0"/>
                </a:ext>
              </a:extLst>
            </a:blip>
            <a:srcRect t="38808" r="11496"/>
            <a:stretch/>
          </p:blipFill>
          <p:spPr bwMode="auto">
            <a:xfrm>
              <a:off x="595386" y="3657599"/>
              <a:ext cx="9987121" cy="179534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537432" y="5156988"/>
              <a:ext cx="620511" cy="338554"/>
            </a:xfrm>
            <a:prstGeom prst="rect">
              <a:avLst/>
            </a:prstGeom>
            <a:noFill/>
          </p:spPr>
          <p:txBody>
            <a:bodyPr wrap="square" rtlCol="0">
              <a:spAutoFit/>
            </a:bodyPr>
            <a:lstStyle/>
            <a:p>
              <a:r>
                <a:rPr lang="en-GB" sz="1600" dirty="0"/>
                <a:t>5.0V</a:t>
              </a:r>
            </a:p>
          </p:txBody>
        </p:sp>
        <p:sp>
          <p:nvSpPr>
            <p:cNvPr id="13" name="TextBox 12"/>
            <p:cNvSpPr txBox="1"/>
            <p:nvPr/>
          </p:nvSpPr>
          <p:spPr>
            <a:xfrm>
              <a:off x="1156412" y="5178388"/>
              <a:ext cx="701873" cy="338554"/>
            </a:xfrm>
            <a:prstGeom prst="rect">
              <a:avLst/>
            </a:prstGeom>
            <a:noFill/>
          </p:spPr>
          <p:txBody>
            <a:bodyPr wrap="square" rtlCol="0">
              <a:spAutoFit/>
            </a:bodyPr>
            <a:lstStyle/>
            <a:p>
              <a:r>
                <a:rPr lang="en-GB" sz="1600" dirty="0">
                  <a:solidFill>
                    <a:schemeClr val="accent4">
                      <a:lumMod val="75000"/>
                    </a:schemeClr>
                  </a:solidFill>
                </a:rPr>
                <a:t>4.4V</a:t>
              </a:r>
            </a:p>
          </p:txBody>
        </p:sp>
        <p:sp>
          <p:nvSpPr>
            <p:cNvPr id="17" name="TextBox 16"/>
            <p:cNvSpPr txBox="1"/>
            <p:nvPr/>
          </p:nvSpPr>
          <p:spPr>
            <a:xfrm>
              <a:off x="1856753" y="5176277"/>
              <a:ext cx="701873" cy="338554"/>
            </a:xfrm>
            <a:prstGeom prst="rect">
              <a:avLst/>
            </a:prstGeom>
            <a:noFill/>
          </p:spPr>
          <p:txBody>
            <a:bodyPr wrap="square" rtlCol="0">
              <a:spAutoFit/>
            </a:bodyPr>
            <a:lstStyle/>
            <a:p>
              <a:r>
                <a:rPr lang="en-GB" sz="1600" dirty="0">
                  <a:solidFill>
                    <a:schemeClr val="accent4">
                      <a:lumMod val="75000"/>
                    </a:schemeClr>
                  </a:solidFill>
                </a:rPr>
                <a:t>4.4V</a:t>
              </a:r>
            </a:p>
          </p:txBody>
        </p:sp>
        <p:sp>
          <p:nvSpPr>
            <p:cNvPr id="18" name="TextBox 17"/>
            <p:cNvSpPr txBox="1"/>
            <p:nvPr/>
          </p:nvSpPr>
          <p:spPr>
            <a:xfrm>
              <a:off x="2535194" y="5164121"/>
              <a:ext cx="701873" cy="338554"/>
            </a:xfrm>
            <a:prstGeom prst="rect">
              <a:avLst/>
            </a:prstGeom>
            <a:noFill/>
          </p:spPr>
          <p:txBody>
            <a:bodyPr wrap="square" rtlCol="0">
              <a:spAutoFit/>
            </a:bodyPr>
            <a:lstStyle/>
            <a:p>
              <a:r>
                <a:rPr lang="en-GB" sz="1600" dirty="0"/>
                <a:t>3.6V</a:t>
              </a:r>
            </a:p>
          </p:txBody>
        </p:sp>
        <p:sp>
          <p:nvSpPr>
            <p:cNvPr id="23" name="TextBox 22"/>
            <p:cNvSpPr txBox="1"/>
            <p:nvPr/>
          </p:nvSpPr>
          <p:spPr>
            <a:xfrm>
              <a:off x="3235535" y="5156988"/>
              <a:ext cx="701873" cy="338554"/>
            </a:xfrm>
            <a:prstGeom prst="rect">
              <a:avLst/>
            </a:prstGeom>
            <a:noFill/>
          </p:spPr>
          <p:txBody>
            <a:bodyPr wrap="square" rtlCol="0">
              <a:spAutoFit/>
            </a:bodyPr>
            <a:lstStyle/>
            <a:p>
              <a:r>
                <a:rPr lang="en-GB" sz="1600" dirty="0"/>
                <a:t>2.9V</a:t>
              </a:r>
            </a:p>
          </p:txBody>
        </p:sp>
        <p:sp>
          <p:nvSpPr>
            <p:cNvPr id="24" name="TextBox 23"/>
            <p:cNvSpPr txBox="1"/>
            <p:nvPr/>
          </p:nvSpPr>
          <p:spPr>
            <a:xfrm>
              <a:off x="3854515" y="5156988"/>
              <a:ext cx="701873" cy="338554"/>
            </a:xfrm>
            <a:prstGeom prst="rect">
              <a:avLst/>
            </a:prstGeom>
            <a:noFill/>
          </p:spPr>
          <p:txBody>
            <a:bodyPr wrap="square" rtlCol="0">
              <a:spAutoFit/>
            </a:bodyPr>
            <a:lstStyle/>
            <a:p>
              <a:r>
                <a:rPr lang="en-GB" sz="1600" dirty="0"/>
                <a:t>2.1V</a:t>
              </a:r>
            </a:p>
          </p:txBody>
        </p:sp>
        <p:sp>
          <p:nvSpPr>
            <p:cNvPr id="25" name="TextBox 24"/>
            <p:cNvSpPr txBox="1"/>
            <p:nvPr/>
          </p:nvSpPr>
          <p:spPr>
            <a:xfrm>
              <a:off x="4468694" y="5159099"/>
              <a:ext cx="701873" cy="338554"/>
            </a:xfrm>
            <a:prstGeom prst="rect">
              <a:avLst/>
            </a:prstGeom>
            <a:noFill/>
          </p:spPr>
          <p:txBody>
            <a:bodyPr wrap="square" rtlCol="0">
              <a:spAutoFit/>
            </a:bodyPr>
            <a:lstStyle/>
            <a:p>
              <a:r>
                <a:rPr lang="en-GB" sz="1600" dirty="0"/>
                <a:t>1.4V</a:t>
              </a:r>
            </a:p>
          </p:txBody>
        </p:sp>
        <p:sp>
          <p:nvSpPr>
            <p:cNvPr id="26" name="TextBox 25"/>
            <p:cNvSpPr txBox="1"/>
            <p:nvPr/>
          </p:nvSpPr>
          <p:spPr>
            <a:xfrm>
              <a:off x="5214425" y="5183410"/>
              <a:ext cx="701873" cy="338554"/>
            </a:xfrm>
            <a:prstGeom prst="rect">
              <a:avLst/>
            </a:prstGeom>
            <a:noFill/>
          </p:spPr>
          <p:txBody>
            <a:bodyPr wrap="square" rtlCol="0">
              <a:spAutoFit/>
            </a:bodyPr>
            <a:lstStyle/>
            <a:p>
              <a:r>
                <a:rPr lang="en-GB" sz="1600" dirty="0">
                  <a:solidFill>
                    <a:schemeClr val="accent1">
                      <a:lumMod val="75000"/>
                    </a:schemeClr>
                  </a:solidFill>
                </a:rPr>
                <a:t>0.7V</a:t>
              </a:r>
            </a:p>
          </p:txBody>
        </p:sp>
        <p:sp>
          <p:nvSpPr>
            <p:cNvPr id="27" name="TextBox 26"/>
            <p:cNvSpPr txBox="1"/>
            <p:nvPr/>
          </p:nvSpPr>
          <p:spPr>
            <a:xfrm>
              <a:off x="5892866" y="5171254"/>
              <a:ext cx="701873" cy="338554"/>
            </a:xfrm>
            <a:prstGeom prst="rect">
              <a:avLst/>
            </a:prstGeom>
            <a:noFill/>
          </p:spPr>
          <p:txBody>
            <a:bodyPr wrap="square" rtlCol="0">
              <a:spAutoFit/>
            </a:bodyPr>
            <a:lstStyle/>
            <a:p>
              <a:r>
                <a:rPr lang="en-GB" sz="1600" dirty="0">
                  <a:solidFill>
                    <a:schemeClr val="accent1">
                      <a:lumMod val="75000"/>
                    </a:schemeClr>
                  </a:solidFill>
                </a:rPr>
                <a:t>0.7V</a:t>
              </a:r>
            </a:p>
          </p:txBody>
        </p:sp>
        <p:sp>
          <p:nvSpPr>
            <p:cNvPr id="28" name="TextBox 27"/>
            <p:cNvSpPr txBox="1"/>
            <p:nvPr/>
          </p:nvSpPr>
          <p:spPr>
            <a:xfrm>
              <a:off x="6593207" y="5164121"/>
              <a:ext cx="701873" cy="338554"/>
            </a:xfrm>
            <a:prstGeom prst="rect">
              <a:avLst/>
            </a:prstGeom>
            <a:noFill/>
          </p:spPr>
          <p:txBody>
            <a:bodyPr wrap="square" rtlCol="0">
              <a:spAutoFit/>
            </a:bodyPr>
            <a:lstStyle/>
            <a:p>
              <a:r>
                <a:rPr lang="en-GB" sz="1600" dirty="0">
                  <a:solidFill>
                    <a:schemeClr val="accent1">
                      <a:lumMod val="75000"/>
                    </a:schemeClr>
                  </a:solidFill>
                </a:rPr>
                <a:t>0.7V</a:t>
              </a:r>
            </a:p>
          </p:txBody>
        </p:sp>
        <p:sp>
          <p:nvSpPr>
            <p:cNvPr id="29" name="TextBox 28"/>
            <p:cNvSpPr txBox="1"/>
            <p:nvPr/>
          </p:nvSpPr>
          <p:spPr>
            <a:xfrm>
              <a:off x="7212187" y="5164121"/>
              <a:ext cx="701873" cy="338554"/>
            </a:xfrm>
            <a:prstGeom prst="rect">
              <a:avLst/>
            </a:prstGeom>
            <a:noFill/>
          </p:spPr>
          <p:txBody>
            <a:bodyPr wrap="square" rtlCol="0">
              <a:spAutoFit/>
            </a:bodyPr>
            <a:lstStyle/>
            <a:p>
              <a:r>
                <a:rPr lang="en-GB" sz="1600" dirty="0">
                  <a:solidFill>
                    <a:schemeClr val="accent1">
                      <a:lumMod val="75000"/>
                    </a:schemeClr>
                  </a:solidFill>
                </a:rPr>
                <a:t>0.7V</a:t>
              </a:r>
            </a:p>
          </p:txBody>
        </p:sp>
        <p:sp>
          <p:nvSpPr>
            <p:cNvPr id="30" name="TextBox 29"/>
            <p:cNvSpPr txBox="1"/>
            <p:nvPr/>
          </p:nvSpPr>
          <p:spPr>
            <a:xfrm>
              <a:off x="7826366" y="5166232"/>
              <a:ext cx="701873" cy="338554"/>
            </a:xfrm>
            <a:prstGeom prst="rect">
              <a:avLst/>
            </a:prstGeom>
            <a:noFill/>
          </p:spPr>
          <p:txBody>
            <a:bodyPr wrap="square" rtlCol="0">
              <a:spAutoFit/>
            </a:bodyPr>
            <a:lstStyle/>
            <a:p>
              <a:r>
                <a:rPr lang="en-GB" sz="1600" dirty="0">
                  <a:solidFill>
                    <a:schemeClr val="accent1">
                      <a:lumMod val="75000"/>
                    </a:schemeClr>
                  </a:solidFill>
                </a:rPr>
                <a:t>0.7V</a:t>
              </a:r>
            </a:p>
          </p:txBody>
        </p:sp>
        <p:sp>
          <p:nvSpPr>
            <p:cNvPr id="31" name="TextBox 30"/>
            <p:cNvSpPr txBox="1"/>
            <p:nvPr/>
          </p:nvSpPr>
          <p:spPr>
            <a:xfrm>
              <a:off x="8423037" y="5160103"/>
              <a:ext cx="701873" cy="338554"/>
            </a:xfrm>
            <a:prstGeom prst="rect">
              <a:avLst/>
            </a:prstGeom>
            <a:noFill/>
          </p:spPr>
          <p:txBody>
            <a:bodyPr wrap="square" rtlCol="0">
              <a:spAutoFit/>
            </a:bodyPr>
            <a:lstStyle/>
            <a:p>
              <a:r>
                <a:rPr lang="en-GB" sz="1600" dirty="0">
                  <a:solidFill>
                    <a:schemeClr val="accent1">
                      <a:lumMod val="75000"/>
                    </a:schemeClr>
                  </a:solidFill>
                </a:rPr>
                <a:t>0.7V</a:t>
              </a:r>
            </a:p>
          </p:txBody>
        </p:sp>
        <p:sp>
          <p:nvSpPr>
            <p:cNvPr id="32" name="TextBox 31"/>
            <p:cNvSpPr txBox="1"/>
            <p:nvPr/>
          </p:nvSpPr>
          <p:spPr>
            <a:xfrm>
              <a:off x="9042017" y="5160103"/>
              <a:ext cx="701873" cy="338554"/>
            </a:xfrm>
            <a:prstGeom prst="rect">
              <a:avLst/>
            </a:prstGeom>
            <a:noFill/>
          </p:spPr>
          <p:txBody>
            <a:bodyPr wrap="square" rtlCol="0">
              <a:spAutoFit/>
            </a:bodyPr>
            <a:lstStyle/>
            <a:p>
              <a:r>
                <a:rPr lang="en-GB" sz="1600" dirty="0">
                  <a:solidFill>
                    <a:schemeClr val="accent1">
                      <a:lumMod val="75000"/>
                    </a:schemeClr>
                  </a:solidFill>
                </a:rPr>
                <a:t>0.7V</a:t>
              </a:r>
            </a:p>
          </p:txBody>
        </p:sp>
        <p:sp>
          <p:nvSpPr>
            <p:cNvPr id="33" name="TextBox 32"/>
            <p:cNvSpPr txBox="1"/>
            <p:nvPr/>
          </p:nvSpPr>
          <p:spPr>
            <a:xfrm>
              <a:off x="9656196" y="5162214"/>
              <a:ext cx="701873" cy="338554"/>
            </a:xfrm>
            <a:prstGeom prst="rect">
              <a:avLst/>
            </a:prstGeom>
            <a:noFill/>
          </p:spPr>
          <p:txBody>
            <a:bodyPr wrap="square" rtlCol="0">
              <a:spAutoFit/>
            </a:bodyPr>
            <a:lstStyle/>
            <a:p>
              <a:r>
                <a:rPr lang="en-GB" sz="1600" dirty="0">
                  <a:solidFill>
                    <a:schemeClr val="accent1">
                      <a:lumMod val="75000"/>
                    </a:schemeClr>
                  </a:solidFill>
                </a:rPr>
                <a:t>0.7V</a:t>
              </a:r>
            </a:p>
          </p:txBody>
        </p:sp>
        <p:sp>
          <p:nvSpPr>
            <p:cNvPr id="34" name="TextBox 33"/>
            <p:cNvSpPr txBox="1"/>
            <p:nvPr/>
          </p:nvSpPr>
          <p:spPr>
            <a:xfrm>
              <a:off x="10358069" y="5178388"/>
              <a:ext cx="701873" cy="338554"/>
            </a:xfrm>
            <a:prstGeom prst="rect">
              <a:avLst/>
            </a:prstGeom>
            <a:noFill/>
          </p:spPr>
          <p:txBody>
            <a:bodyPr wrap="square" rtlCol="0">
              <a:spAutoFit/>
            </a:bodyPr>
            <a:lstStyle/>
            <a:p>
              <a:r>
                <a:rPr lang="en-GB" sz="1600" dirty="0"/>
                <a:t>0V</a:t>
              </a:r>
            </a:p>
          </p:txBody>
        </p:sp>
      </p:grpSp>
    </p:spTree>
    <p:extLst>
      <p:ext uri="{BB962C8B-B14F-4D97-AF65-F5344CB8AC3E}">
        <p14:creationId xmlns:p14="http://schemas.microsoft.com/office/powerpoint/2010/main" val="2489979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Inside the rods</a:t>
            </a:r>
          </a:p>
        </p:txBody>
      </p:sp>
      <p:grpSp>
        <p:nvGrpSpPr>
          <p:cNvPr id="3" name="Group 2"/>
          <p:cNvGrpSpPr/>
          <p:nvPr/>
        </p:nvGrpSpPr>
        <p:grpSpPr>
          <a:xfrm>
            <a:off x="7014173" y="2084832"/>
            <a:ext cx="4430714" cy="3391760"/>
            <a:chOff x="3668807" y="2084832"/>
            <a:chExt cx="4430714" cy="3391760"/>
          </a:xfrm>
        </p:grpSpPr>
        <p:pic>
          <p:nvPicPr>
            <p:cNvPr id="6" name="Picture 5"/>
            <p:cNvPicPr>
              <a:picLocks noChangeAspect="1"/>
            </p:cNvPicPr>
            <p:nvPr/>
          </p:nvPicPr>
          <p:blipFill rotWithShape="1">
            <a:blip r:embed="rId3"/>
            <a:srcRect l="16567"/>
            <a:stretch/>
          </p:blipFill>
          <p:spPr>
            <a:xfrm>
              <a:off x="4316470" y="2084832"/>
              <a:ext cx="3135388" cy="2801651"/>
            </a:xfrm>
            <a:prstGeom prst="rect">
              <a:avLst/>
            </a:prstGeom>
          </p:spPr>
        </p:pic>
        <p:sp>
          <p:nvSpPr>
            <p:cNvPr id="7" name="TextBox 6"/>
            <p:cNvSpPr txBox="1"/>
            <p:nvPr/>
          </p:nvSpPr>
          <p:spPr>
            <a:xfrm>
              <a:off x="3668807" y="5107260"/>
              <a:ext cx="4430714" cy="369332"/>
            </a:xfrm>
            <a:prstGeom prst="rect">
              <a:avLst/>
            </a:prstGeom>
            <a:noFill/>
          </p:spPr>
          <p:txBody>
            <a:bodyPr wrap="square" rtlCol="0">
              <a:spAutoFit/>
            </a:bodyPr>
            <a:lstStyle/>
            <a:p>
              <a:pPr algn="ctr"/>
              <a:r>
                <a:rPr lang="en-GB" dirty="0"/>
                <a:t>Wire embedded in rod creates short circuit</a:t>
              </a:r>
            </a:p>
          </p:txBody>
        </p:sp>
      </p:grpSp>
      <p:pic>
        <p:nvPicPr>
          <p:cNvPr id="9" name="Picture 8"/>
          <p:cNvPicPr>
            <a:picLocks noChangeAspect="1"/>
          </p:cNvPicPr>
          <p:nvPr/>
        </p:nvPicPr>
        <p:blipFill>
          <a:blip r:embed="rId4"/>
          <a:stretch>
            <a:fillRect/>
          </a:stretch>
        </p:blipFill>
        <p:spPr>
          <a:xfrm>
            <a:off x="189570" y="1490264"/>
            <a:ext cx="6484856" cy="3396219"/>
          </a:xfrm>
          <a:prstGeom prst="rect">
            <a:avLst/>
          </a:prstGeom>
        </p:spPr>
      </p:pic>
      <p:sp>
        <p:nvSpPr>
          <p:cNvPr id="10" name="TextBox 9"/>
          <p:cNvSpPr txBox="1"/>
          <p:nvPr/>
        </p:nvSpPr>
        <p:spPr>
          <a:xfrm>
            <a:off x="913662" y="5107260"/>
            <a:ext cx="5036671" cy="369332"/>
          </a:xfrm>
          <a:prstGeom prst="rect">
            <a:avLst/>
          </a:prstGeom>
          <a:noFill/>
        </p:spPr>
        <p:txBody>
          <a:bodyPr wrap="square" rtlCol="0">
            <a:spAutoFit/>
          </a:bodyPr>
          <a:lstStyle/>
          <a:p>
            <a:pPr algn="ctr"/>
            <a:r>
              <a:rPr lang="en-GB" dirty="0"/>
              <a:t>Conductive 3D-printed material</a:t>
            </a:r>
          </a:p>
        </p:txBody>
      </p:sp>
    </p:spTree>
    <p:extLst>
      <p:ext uri="{BB962C8B-B14F-4D97-AF65-F5344CB8AC3E}">
        <p14:creationId xmlns:p14="http://schemas.microsoft.com/office/powerpoint/2010/main" val="2305611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_explode_rod">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11175" y="0"/>
            <a:ext cx="11169650" cy="6858000"/>
          </a:xfrm>
          <a:prstGeom prst="rect">
            <a:avLst/>
          </a:prstGeom>
        </p:spPr>
      </p:pic>
    </p:spTree>
    <p:extLst>
      <p:ext uri="{BB962C8B-B14F-4D97-AF65-F5344CB8AC3E}">
        <p14:creationId xmlns:p14="http://schemas.microsoft.com/office/powerpoint/2010/main" val="3114363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847</TotalTime>
  <Words>1112</Words>
  <Application>Microsoft Office PowerPoint</Application>
  <PresentationFormat>Widescreen</PresentationFormat>
  <Paragraphs>185</Paragraphs>
  <Slides>22</Slides>
  <Notes>19</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Arial</vt:lpstr>
      <vt:lpstr>Calibri</vt:lpstr>
      <vt:lpstr>Tw Cen MT</vt:lpstr>
      <vt:lpstr>Tw Cen MT Condensed</vt:lpstr>
      <vt:lpstr>Wingdings 3</vt:lpstr>
      <vt:lpstr>Integral</vt:lpstr>
      <vt:lpstr>Smart Rods (Hardware)</vt:lpstr>
      <vt:lpstr>Cuisenaire rOds</vt:lpstr>
      <vt:lpstr>Project Aims</vt:lpstr>
      <vt:lpstr>Existing products</vt:lpstr>
      <vt:lpstr>Where should the electronics go?</vt:lpstr>
      <vt:lpstr>How to detect rod positions</vt:lpstr>
      <vt:lpstr>Shorting Resistor Chains</vt:lpstr>
      <vt:lpstr>Inside the rods</vt:lpstr>
      <vt:lpstr>PowerPoint Presentation</vt:lpstr>
      <vt:lpstr>PowerPoint Presentation</vt:lpstr>
      <vt:lpstr>PowerPoint Presentation</vt:lpstr>
      <vt:lpstr>PowerPoint Presentation</vt:lpstr>
      <vt:lpstr>PowerPoint Presentation</vt:lpstr>
      <vt:lpstr>Magnetic Electrical Contact</vt:lpstr>
      <vt:lpstr>Header Pin rods</vt:lpstr>
      <vt:lpstr>Communication</vt:lpstr>
      <vt:lpstr>Deviations from design</vt:lpstr>
      <vt:lpstr>Final Product</vt:lpstr>
      <vt:lpstr>Testing</vt:lpstr>
      <vt:lpstr>Conclusuions</vt:lpstr>
      <vt:lpstr>Video Demonstration</vt:lpstr>
      <vt:lpstr>Image 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Rods (Hardware)</dc:title>
  <dc:creator>Mir-Tahmasebi, Mattin</dc:creator>
  <cp:lastModifiedBy>Mir-Tahmasebi, Mattin</cp:lastModifiedBy>
  <cp:revision>48</cp:revision>
  <dcterms:created xsi:type="dcterms:W3CDTF">2017-06-24T11:59:16Z</dcterms:created>
  <dcterms:modified xsi:type="dcterms:W3CDTF">2017-06-25T20:52:01Z</dcterms:modified>
</cp:coreProperties>
</file>

<file path=docProps/thumbnail.jpeg>
</file>